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8" r:id="rId1"/>
  </p:sldMasterIdLst>
  <p:notesMasterIdLst>
    <p:notesMasterId r:id="rId9"/>
  </p:notesMasterIdLst>
  <p:sldIdLst>
    <p:sldId id="256" r:id="rId2"/>
    <p:sldId id="1486" r:id="rId3"/>
    <p:sldId id="1483" r:id="rId4"/>
    <p:sldId id="1289" r:id="rId5"/>
    <p:sldId id="2145707042" r:id="rId6"/>
    <p:sldId id="2145706891" r:id="rId7"/>
    <p:sldId id="2145706890" r:id="rId8"/>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F0663E4-EB94-4676-B2BD-993943FE7B89}">
          <p14:sldIdLst>
            <p14:sldId id="256"/>
            <p14:sldId id="1486"/>
            <p14:sldId id="1483"/>
            <p14:sldId id="1289"/>
            <p14:sldId id="2145707042"/>
            <p14:sldId id="2145706891"/>
            <p14:sldId id="2145706890"/>
          </p14:sldIdLst>
        </p14:section>
        <p14:section name="Appendix" id="{A65BC925-C5B0-413E-A067-3D1D67EC8031}">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765F3A2-C85C-0D11-7D44-E598FB387BDD}" name="Rodolphe RENAC" initials="RR" userId="S::Rodolphe.RENAC@alcimed.com::13459b00-8230-4905-87b7-4fd61edb4e6a" providerId="AD"/>
  <p188:author id="{F97ACBE9-E9F9-0687-656A-4904D0F4DCBE}" name="Marie-Alix DE BACKER" initials="MADB" userId="S::Marie-Alix.DEBACKER@alcimed.com::6b0b768d-59c4-498b-86ce-4bc198498df2" providerId="AD"/>
  <p188:author id="{3489ABFC-0F76-3493-21D1-E849DC376010}" name="Etienne BARRAL" initials="EB" userId="S::Etienne.BARRAL@alcimed.com::543f9d23-03ba-4810-a4a0-014e58d11e06" providerId="AD"/>
  <p188:author id="{1F0F2EFD-3E78-938F-6273-7E1B3E380D3B}" name="Danna HARGETT" initials="DH" userId="S::Danna.HARGETT@alcimed.com::0cedf5ab-e77e-4bae-9ed0-05dc6c7f420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AD8A3"/>
    <a:srgbClr val="FFDDCB"/>
    <a:srgbClr val="FFE9ED"/>
    <a:srgbClr val="A947F1"/>
    <a:srgbClr val="C0B1A7"/>
    <a:srgbClr val="98A4AF"/>
    <a:srgbClr val="0020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5BE263C-DBD7-4A20-BB59-AAB30ACAA65A}" styleName="Style moyen 3 - Accentuation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9631B5-78F2-41C9-869B-9F39066F8104}" styleName="Style moyen 3 - Accentuation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Style moyen 3 - Accentuation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2A488322-F2BA-4B5B-9748-0D474271808F}" styleName="Style moyen 3 - Accentuation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22838BEF-8BB2-4498-84A7-C5851F593DF1}" styleName="Style moyen 4 - Accentuation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0505E3EF-67EA-436B-97B2-0124C06EBD24}" styleName="Style moyen 4 - Accentuation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Style moyen 4 - Accentuation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E25E649-3F16-4E02-A733-19D2CDBF48F0}" styleName="Style moyen 3 - Accentuation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Style moyen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648" autoAdjust="0"/>
    <p:restoredTop sz="96327"/>
  </p:normalViewPr>
  <p:slideViewPr>
    <p:cSldViewPr snapToObjects="1" showGuides="1">
      <p:cViewPr varScale="1">
        <p:scale>
          <a:sx n="111" d="100"/>
          <a:sy n="111" d="100"/>
        </p:scale>
        <p:origin x="232" y="232"/>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486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4234AD-45B0-5748-9D06-4067B9E0C6AC}" type="datetimeFigureOut">
              <a:rPr lang="fr-FR" smtClean="0"/>
              <a:t>30/05/2023</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214D88-1181-BC40-B4C9-CFAB30A637F1}" type="slidenum">
              <a:rPr lang="fr-FR" smtClean="0"/>
              <a:t>‹N°›</a:t>
            </a:fld>
            <a:endParaRPr lang="fr-FR"/>
          </a:p>
        </p:txBody>
      </p:sp>
    </p:spTree>
    <p:extLst>
      <p:ext uri="{BB962C8B-B14F-4D97-AF65-F5344CB8AC3E}">
        <p14:creationId xmlns:p14="http://schemas.microsoft.com/office/powerpoint/2010/main" val="37324234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214D88-1181-BC40-B4C9-CFAB30A637F1}" type="slidenum">
              <a:rPr lang="en-US" smtClean="0"/>
              <a:t>1</a:t>
            </a:fld>
            <a:endParaRPr lang="en-US" dirty="0"/>
          </a:p>
        </p:txBody>
      </p:sp>
    </p:spTree>
    <p:extLst>
      <p:ext uri="{BB962C8B-B14F-4D97-AF65-F5344CB8AC3E}">
        <p14:creationId xmlns:p14="http://schemas.microsoft.com/office/powerpoint/2010/main" val="19991348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What is our differentiation?</a:t>
            </a:r>
          </a:p>
          <a:p>
            <a:endParaRPr lang="en-US" dirty="0"/>
          </a:p>
          <a:p>
            <a:r>
              <a:rPr lang="en-US" b="1" dirty="0"/>
              <a:t>Two Key differentiation : deliver the message , activate the immune response</a:t>
            </a:r>
            <a:r>
              <a:rPr lang="en-US" dirty="0"/>
              <a:t>.</a:t>
            </a:r>
          </a:p>
          <a:p>
            <a:endParaRPr lang="en-US" dirty="0"/>
          </a:p>
          <a:p>
            <a:r>
              <a:rPr lang="en-US" dirty="0"/>
              <a:t>Dendritic cells are the drones of our immune system detect a danger, intruders, cancer cells </a:t>
            </a:r>
          </a:p>
          <a:p>
            <a:endParaRPr lang="en-US" dirty="0"/>
          </a:p>
          <a:p>
            <a:r>
              <a:rPr lang="en-US" dirty="0"/>
              <a:t>All vaccines…..</a:t>
            </a:r>
          </a:p>
          <a:p>
            <a:endParaRPr lang="en-US" dirty="0"/>
          </a:p>
          <a:p>
            <a:r>
              <a:rPr lang="en-US" dirty="0"/>
              <a:t>What we do is we guide the message directly to the drones </a:t>
            </a:r>
          </a:p>
          <a:p>
            <a:r>
              <a:rPr lang="en-US" dirty="0"/>
              <a:t>Instead on hoping the message will be detected we know that the Drone will get it. </a:t>
            </a:r>
          </a:p>
          <a:p>
            <a:r>
              <a:rPr lang="en-US" dirty="0"/>
              <a:t>I use the image of a Message in a bottle versus </a:t>
            </a:r>
            <a:r>
              <a:rPr lang="en-US" dirty="0" err="1"/>
              <a:t>Fedex</a:t>
            </a:r>
            <a:r>
              <a:rPr lang="en-US" dirty="0"/>
              <a:t>.</a:t>
            </a:r>
          </a:p>
          <a:p>
            <a:endParaRPr lang="en-US" dirty="0"/>
          </a:p>
          <a:p>
            <a:r>
              <a:rPr lang="en-US" dirty="0"/>
              <a:t>What we deliver are several messages, the way to recognize the danger, the weakness of the pathogens and a message of urgency. </a:t>
            </a:r>
          </a:p>
          <a:p>
            <a:endParaRPr lang="en-US" dirty="0"/>
          </a:p>
          <a:p>
            <a:r>
              <a:rPr lang="en-US" dirty="0"/>
              <a:t>That is why we induce a strong and holistic activation of the main soldiers of our immune system B and T cell, which allows also to trigger a strong memory cells. B mean neutralizing antibody preventing the pathogen to attack our cells,  </a:t>
            </a:r>
            <a:r>
              <a:rPr lang="en-US" dirty="0" err="1"/>
              <a:t>Tcells</a:t>
            </a:r>
            <a:r>
              <a:rPr lang="en-US" dirty="0"/>
              <a:t> remove the contaminated cell to avoid the replication of the virus. </a:t>
            </a:r>
          </a:p>
          <a:p>
            <a:endParaRPr lang="en-US" dirty="0"/>
          </a:p>
          <a:p>
            <a:r>
              <a:rPr lang="en-US" b="1" dirty="0" err="1"/>
              <a:t>Effcient</a:t>
            </a:r>
            <a:r>
              <a:rPr lang="en-US" b="1" dirty="0"/>
              <a:t> Delivery, Efficient long lasting Activation</a:t>
            </a:r>
          </a:p>
        </p:txBody>
      </p:sp>
      <p:sp>
        <p:nvSpPr>
          <p:cNvPr id="4" name="Espace réservé du numéro de diapositive 3"/>
          <p:cNvSpPr>
            <a:spLocks noGrp="1"/>
          </p:cNvSpPr>
          <p:nvPr>
            <p:ph type="sldNum" sz="quarter" idx="5"/>
          </p:nvPr>
        </p:nvSpPr>
        <p:spPr/>
        <p:txBody>
          <a:bodyPr/>
          <a:lstStyle/>
          <a:p>
            <a:fld id="{D3214D88-1181-BC40-B4C9-CFAB30A637F1}" type="slidenum">
              <a:rPr lang="fr-FR" smtClean="0"/>
              <a:t>2</a:t>
            </a:fld>
            <a:endParaRPr lang="fr-FR"/>
          </a:p>
        </p:txBody>
      </p:sp>
    </p:spTree>
    <p:extLst>
      <p:ext uri="{BB962C8B-B14F-4D97-AF65-F5344CB8AC3E}">
        <p14:creationId xmlns:p14="http://schemas.microsoft.com/office/powerpoint/2010/main" val="2696720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en-US" dirty="0"/>
              <a:t>The Guiding system part of our platform is in blue in the picture. This is the base of our differentiation. It is a monoclonal antibody which has been humanized and optimized by the VRI among 1000 of clones to target CD 40 receptor of the dendritic cells. </a:t>
            </a:r>
          </a:p>
          <a:p>
            <a:endParaRPr lang="en-US" dirty="0"/>
          </a:p>
          <a:p>
            <a:r>
              <a:rPr lang="en-US" dirty="0"/>
              <a:t>This part is always the same what ever the vaccine we do.</a:t>
            </a:r>
          </a:p>
          <a:p>
            <a:endParaRPr lang="en-US" dirty="0"/>
          </a:p>
          <a:p>
            <a:r>
              <a:rPr lang="en-US" dirty="0"/>
              <a:t>We link to the guiding system the messages we want to deliver. </a:t>
            </a:r>
          </a:p>
          <a:p>
            <a:endParaRPr lang="en-US" dirty="0"/>
          </a:p>
          <a:p>
            <a:r>
              <a:rPr lang="en-US" sz="1400" b="1" dirty="0"/>
              <a:t>Our name </a:t>
            </a:r>
            <a:r>
              <a:rPr lang="en-US" sz="1400" b="1" dirty="0" err="1"/>
              <a:t>LinKinVax</a:t>
            </a:r>
            <a:r>
              <a:rPr lang="en-US" sz="1400" b="1" dirty="0"/>
              <a:t> is coming </a:t>
            </a:r>
            <a:r>
              <a:rPr lang="en-US" dirty="0"/>
              <a:t>from this concept. We link to our guiding system  the message on the weaknesses and signature of the pathogen. We use Biocomputing optimization to select the best sequences of the pathogen, it is part of our team expertise.</a:t>
            </a:r>
          </a:p>
          <a:p>
            <a:endParaRPr lang="en-US" dirty="0"/>
          </a:p>
          <a:p>
            <a:endParaRPr lang="en-US" dirty="0"/>
          </a:p>
          <a:p>
            <a:r>
              <a:rPr lang="en-US" dirty="0"/>
              <a:t>At the end we have a protein which is the vaccine design you see on the screen. </a:t>
            </a:r>
          </a:p>
        </p:txBody>
      </p:sp>
      <p:sp>
        <p:nvSpPr>
          <p:cNvPr id="4" name="Espace réservé du numéro de diapositive 3"/>
          <p:cNvSpPr>
            <a:spLocks noGrp="1"/>
          </p:cNvSpPr>
          <p:nvPr>
            <p:ph type="sldNum" sz="quarter" idx="5"/>
          </p:nvPr>
        </p:nvSpPr>
        <p:spPr/>
        <p:txBody>
          <a:bodyPr/>
          <a:lstStyle/>
          <a:p>
            <a:fld id="{D3214D88-1181-BC40-B4C9-CFAB30A637F1}" type="slidenum">
              <a:rPr lang="fr-FR" smtClean="0"/>
              <a:t>3</a:t>
            </a:fld>
            <a:endParaRPr lang="fr-FR"/>
          </a:p>
        </p:txBody>
      </p:sp>
    </p:spTree>
    <p:extLst>
      <p:ext uri="{BB962C8B-B14F-4D97-AF65-F5344CB8AC3E}">
        <p14:creationId xmlns:p14="http://schemas.microsoft.com/office/powerpoint/2010/main" val="4269711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Diapositive de titr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D1DCA15-4C74-D643-A2A8-A3708C5777EB}"/>
              </a:ext>
            </a:extLst>
          </p:cNvPr>
          <p:cNvSpPr/>
          <p:nvPr userDrawn="1"/>
        </p:nvSpPr>
        <p:spPr>
          <a:xfrm>
            <a:off x="9268300" y="0"/>
            <a:ext cx="2923699" cy="6858000"/>
          </a:xfrm>
          <a:prstGeom prst="rect">
            <a:avLst/>
          </a:prstGeom>
          <a:solidFill>
            <a:schemeClr val="accent2"/>
          </a:solidFill>
          <a:ln w="9525" cap="flat">
            <a:noFill/>
            <a:prstDash val="solid"/>
            <a:miter/>
          </a:ln>
        </p:spPr>
        <p:txBody>
          <a:bodyPr rtlCol="0" anchor="ctr"/>
          <a:lstStyle/>
          <a:p>
            <a:pPr algn="l"/>
            <a:endParaRPr lang="fr-FR" b="1" dirty="0">
              <a:solidFill>
                <a:schemeClr val="accent2"/>
              </a:solidFill>
            </a:endParaRPr>
          </a:p>
        </p:txBody>
      </p:sp>
      <p:sp>
        <p:nvSpPr>
          <p:cNvPr id="9" name="Rectangle 8">
            <a:extLst>
              <a:ext uri="{FF2B5EF4-FFF2-40B4-BE49-F238E27FC236}">
                <a16:creationId xmlns:a16="http://schemas.microsoft.com/office/drawing/2014/main" id="{ABBE03EE-9787-1A4D-A4A0-D3FFBA9A1672}"/>
              </a:ext>
            </a:extLst>
          </p:cNvPr>
          <p:cNvSpPr/>
          <p:nvPr userDrawn="1"/>
        </p:nvSpPr>
        <p:spPr>
          <a:xfrm>
            <a:off x="9116073" y="0"/>
            <a:ext cx="356540" cy="6858000"/>
          </a:xfrm>
          <a:prstGeom prst="rect">
            <a:avLst/>
          </a:prstGeom>
          <a:solidFill>
            <a:schemeClr val="accent3"/>
          </a:solidFill>
          <a:ln w="9525" cap="flat">
            <a:noFill/>
            <a:prstDash val="solid"/>
            <a:miter/>
          </a:ln>
        </p:spPr>
        <p:txBody>
          <a:bodyPr rtlCol="0" anchor="ctr"/>
          <a:lstStyle/>
          <a:p>
            <a:pPr algn="l"/>
            <a:endParaRPr lang="fr-FR" b="1" dirty="0">
              <a:solidFill>
                <a:schemeClr val="accent3"/>
              </a:solidFill>
            </a:endParaRPr>
          </a:p>
        </p:txBody>
      </p:sp>
    </p:spTree>
    <p:extLst>
      <p:ext uri="{BB962C8B-B14F-4D97-AF65-F5344CB8AC3E}">
        <p14:creationId xmlns:p14="http://schemas.microsoft.com/office/powerpoint/2010/main" val="7802887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Vide">
    <p:spTree>
      <p:nvGrpSpPr>
        <p:cNvPr id="1" name=""/>
        <p:cNvGrpSpPr/>
        <p:nvPr/>
      </p:nvGrpSpPr>
      <p:grpSpPr>
        <a:xfrm>
          <a:off x="0" y="0"/>
          <a:ext cx="0" cy="0"/>
          <a:chOff x="0" y="0"/>
          <a:chExt cx="0" cy="0"/>
        </a:xfrm>
      </p:grpSpPr>
      <p:sp>
        <p:nvSpPr>
          <p:cNvPr id="18" name="Rectangle">
            <a:extLst>
              <a:ext uri="{FF2B5EF4-FFF2-40B4-BE49-F238E27FC236}">
                <a16:creationId xmlns:a16="http://schemas.microsoft.com/office/drawing/2014/main" id="{878042E3-08B0-0443-A1B5-FDE2BBF7BF79}"/>
              </a:ext>
            </a:extLst>
          </p:cNvPr>
          <p:cNvSpPr/>
          <p:nvPr userDrawn="1"/>
        </p:nvSpPr>
        <p:spPr>
          <a:xfrm>
            <a:off x="-23089" y="1240"/>
            <a:ext cx="4102964" cy="6858000"/>
          </a:xfrm>
          <a:prstGeom prst="rect">
            <a:avLst/>
          </a:prstGeom>
          <a:solidFill>
            <a:srgbClr val="F2EFED"/>
          </a:solidFill>
          <a:ln w="3175">
            <a:miter lim="400000"/>
          </a:ln>
        </p:spPr>
        <p:txBody>
          <a:bodyPr lIns="0" tIns="0" rIns="0" bIns="0" anchor="ctr"/>
          <a:lstStyle/>
          <a:p>
            <a:pPr>
              <a:defRPr sz="1600" b="0">
                <a:solidFill>
                  <a:srgbClr val="FFFFFF"/>
                </a:solidFill>
                <a:latin typeface="+mn-lt"/>
                <a:ea typeface="+mn-ea"/>
                <a:cs typeface="+mn-cs"/>
                <a:sym typeface="Helvetica Neue Medium"/>
              </a:defRPr>
            </a:pPr>
            <a:endParaRPr/>
          </a:p>
        </p:txBody>
      </p:sp>
      <p:cxnSp>
        <p:nvCxnSpPr>
          <p:cNvPr id="22" name="Connecteur droit 21">
            <a:extLst>
              <a:ext uri="{FF2B5EF4-FFF2-40B4-BE49-F238E27FC236}">
                <a16:creationId xmlns:a16="http://schemas.microsoft.com/office/drawing/2014/main" id="{FBFF5B37-677E-234D-80EF-787783295826}"/>
              </a:ext>
            </a:extLst>
          </p:cNvPr>
          <p:cNvCxnSpPr/>
          <p:nvPr userDrawn="1"/>
        </p:nvCxnSpPr>
        <p:spPr>
          <a:xfrm>
            <a:off x="263525" y="476672"/>
            <a:ext cx="11749294" cy="0"/>
          </a:xfrm>
          <a:prstGeom prst="line">
            <a:avLst/>
          </a:prstGeom>
        </p:spPr>
        <p:style>
          <a:lnRef idx="1">
            <a:schemeClr val="dk1"/>
          </a:lnRef>
          <a:fillRef idx="0">
            <a:schemeClr val="dk1"/>
          </a:fillRef>
          <a:effectRef idx="0">
            <a:schemeClr val="dk1"/>
          </a:effectRef>
          <a:fontRef idx="minor">
            <a:schemeClr val="tx1"/>
          </a:fontRef>
        </p:style>
      </p:cxnSp>
      <p:sp>
        <p:nvSpPr>
          <p:cNvPr id="17" name="Espace réservé du contenu 2">
            <a:extLst>
              <a:ext uri="{FF2B5EF4-FFF2-40B4-BE49-F238E27FC236}">
                <a16:creationId xmlns:a16="http://schemas.microsoft.com/office/drawing/2014/main" id="{88F5D4B4-35E8-DA40-AD6B-AC12B3069FF6}"/>
              </a:ext>
            </a:extLst>
          </p:cNvPr>
          <p:cNvSpPr>
            <a:spLocks noGrp="1"/>
          </p:cNvSpPr>
          <p:nvPr>
            <p:ph sz="quarter" idx="10" hasCustomPrompt="1"/>
          </p:nvPr>
        </p:nvSpPr>
        <p:spPr>
          <a:xfrm>
            <a:off x="161459" y="1905292"/>
            <a:ext cx="3824287" cy="1201737"/>
          </a:xfrm>
          <a:prstGeom prst="rect">
            <a:avLst/>
          </a:prstGeom>
        </p:spPr>
        <p:txBody>
          <a:bodyPr/>
          <a:lstStyle>
            <a:lvl1pPr marL="0" indent="0">
              <a:buNone/>
              <a:defRPr sz="2400" b="1" i="0">
                <a:latin typeface="Raleway" panose="020B0503030101060003" pitchFamily="34" charset="77"/>
              </a:defRPr>
            </a:lvl1pPr>
            <a:lvl2pPr marL="457200" indent="0">
              <a:buNone/>
              <a:defRPr sz="2400" b="0" i="0">
                <a:latin typeface="DM Sans Medium" pitchFamily="2" charset="77"/>
              </a:defRPr>
            </a:lvl2pPr>
            <a:lvl3pPr marL="914400" indent="0">
              <a:buNone/>
              <a:defRPr sz="2400" b="0" i="0">
                <a:latin typeface="DM Sans Medium" pitchFamily="2" charset="77"/>
              </a:defRPr>
            </a:lvl3pPr>
            <a:lvl4pPr marL="1371600" indent="0">
              <a:buNone/>
              <a:defRPr sz="2400" b="0" i="0">
                <a:latin typeface="DM Sans Medium" pitchFamily="2" charset="77"/>
              </a:defRPr>
            </a:lvl4pPr>
            <a:lvl5pPr marL="1828800" indent="0">
              <a:buNone/>
              <a:defRPr sz="2400" b="0" i="0">
                <a:latin typeface="DM Sans Medium" pitchFamily="2" charset="77"/>
              </a:defRPr>
            </a:lvl5pPr>
          </a:lstStyle>
          <a:p>
            <a:pPr lvl="0"/>
            <a:r>
              <a:rPr lang="fr-FR" dirty="0"/>
              <a:t>Titre sous-partie</a:t>
            </a:r>
          </a:p>
        </p:txBody>
      </p:sp>
      <p:sp>
        <p:nvSpPr>
          <p:cNvPr id="19" name="Espace réservé du contenu 2">
            <a:extLst>
              <a:ext uri="{FF2B5EF4-FFF2-40B4-BE49-F238E27FC236}">
                <a16:creationId xmlns:a16="http://schemas.microsoft.com/office/drawing/2014/main" id="{A1F7AB04-4F5E-724D-B6C3-917C5770F768}"/>
              </a:ext>
            </a:extLst>
          </p:cNvPr>
          <p:cNvSpPr>
            <a:spLocks noGrp="1"/>
          </p:cNvSpPr>
          <p:nvPr>
            <p:ph sz="quarter" idx="11" hasCustomPrompt="1"/>
          </p:nvPr>
        </p:nvSpPr>
        <p:spPr>
          <a:xfrm>
            <a:off x="161459" y="3261246"/>
            <a:ext cx="3824287" cy="1201737"/>
          </a:xfrm>
          <a:prstGeom prst="rect">
            <a:avLst/>
          </a:prstGeom>
        </p:spPr>
        <p:txBody>
          <a:bodyPr/>
          <a:lstStyle>
            <a:lvl1pPr marL="0" indent="0">
              <a:buNone/>
              <a:defRPr sz="1200" b="0" i="0">
                <a:latin typeface="Raleway" panose="020B0503030101060003" pitchFamily="34" charset="77"/>
              </a:defRPr>
            </a:lvl1pPr>
            <a:lvl2pPr marL="457200" indent="0">
              <a:buNone/>
              <a:defRPr sz="2400" b="0" i="0">
                <a:latin typeface="DM Sans Medium" pitchFamily="2" charset="77"/>
              </a:defRPr>
            </a:lvl2pPr>
            <a:lvl3pPr marL="914400" indent="0">
              <a:buNone/>
              <a:defRPr sz="2400" b="0" i="0">
                <a:latin typeface="DM Sans Medium" pitchFamily="2" charset="77"/>
              </a:defRPr>
            </a:lvl3pPr>
            <a:lvl4pPr marL="1371600" indent="0">
              <a:buNone/>
              <a:defRPr sz="2400" b="0" i="0">
                <a:latin typeface="DM Sans Medium" pitchFamily="2" charset="77"/>
              </a:defRPr>
            </a:lvl4pPr>
            <a:lvl5pPr marL="1828800" indent="0">
              <a:buNone/>
              <a:defRPr sz="2400" b="0" i="0">
                <a:latin typeface="DM Sans Medium" pitchFamily="2" charset="77"/>
              </a:defRPr>
            </a:lvl5pPr>
          </a:lstStyle>
          <a:p>
            <a:pPr lvl="0"/>
            <a:r>
              <a:rPr lang="fr-FR" dirty="0"/>
              <a:t>Paragraphes descriptifs</a:t>
            </a:r>
          </a:p>
        </p:txBody>
      </p:sp>
      <p:grpSp>
        <p:nvGrpSpPr>
          <p:cNvPr id="33" name="Groupe 32">
            <a:extLst>
              <a:ext uri="{FF2B5EF4-FFF2-40B4-BE49-F238E27FC236}">
                <a16:creationId xmlns:a16="http://schemas.microsoft.com/office/drawing/2014/main" id="{B991F468-30C4-B344-8F78-599B7A6228A8}"/>
              </a:ext>
            </a:extLst>
          </p:cNvPr>
          <p:cNvGrpSpPr/>
          <p:nvPr userDrawn="1"/>
        </p:nvGrpSpPr>
        <p:grpSpPr>
          <a:xfrm>
            <a:off x="263525" y="1581862"/>
            <a:ext cx="350851" cy="96764"/>
            <a:chOff x="1069141" y="1555886"/>
            <a:chExt cx="350851" cy="96764"/>
          </a:xfrm>
        </p:grpSpPr>
        <p:sp>
          <p:nvSpPr>
            <p:cNvPr id="34" name="Rectangle 33">
              <a:extLst>
                <a:ext uri="{FF2B5EF4-FFF2-40B4-BE49-F238E27FC236}">
                  <a16:creationId xmlns:a16="http://schemas.microsoft.com/office/drawing/2014/main" id="{98E62B07-1E22-4D44-AF8C-A6A504EED87B}"/>
                </a:ext>
              </a:extLst>
            </p:cNvPr>
            <p:cNvSpPr/>
            <p:nvPr userDrawn="1"/>
          </p:nvSpPr>
          <p:spPr>
            <a:xfrm>
              <a:off x="1117799" y="1555887"/>
              <a:ext cx="302193" cy="967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5" name="Rectangle 34">
              <a:extLst>
                <a:ext uri="{FF2B5EF4-FFF2-40B4-BE49-F238E27FC236}">
                  <a16:creationId xmlns:a16="http://schemas.microsoft.com/office/drawing/2014/main" id="{08855BA9-6ACB-4D4D-90E9-7138BA5AA4D8}"/>
                </a:ext>
              </a:extLst>
            </p:cNvPr>
            <p:cNvSpPr/>
            <p:nvPr userDrawn="1"/>
          </p:nvSpPr>
          <p:spPr>
            <a:xfrm>
              <a:off x="1069141" y="1555886"/>
              <a:ext cx="96845" cy="967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20" name="Espace réservé du texte 4">
            <a:extLst>
              <a:ext uri="{FF2B5EF4-FFF2-40B4-BE49-F238E27FC236}">
                <a16:creationId xmlns:a16="http://schemas.microsoft.com/office/drawing/2014/main" id="{04041EFC-E160-2549-B79C-321D75DAFB6F}"/>
              </a:ext>
            </a:extLst>
          </p:cNvPr>
          <p:cNvSpPr>
            <a:spLocks noGrp="1"/>
          </p:cNvSpPr>
          <p:nvPr>
            <p:ph type="body" sz="quarter" idx="12" hasCustomPrompt="1"/>
          </p:nvPr>
        </p:nvSpPr>
        <p:spPr>
          <a:xfrm>
            <a:off x="159506" y="1158900"/>
            <a:ext cx="1039950" cy="469900"/>
          </a:xfrm>
          <a:prstGeom prst="rect">
            <a:avLst/>
          </a:prstGeom>
        </p:spPr>
        <p:txBody>
          <a:bodyPr/>
          <a:lstStyle>
            <a:lvl1pPr marL="0" indent="0">
              <a:buNone/>
              <a:defRPr sz="2400" b="1" i="0">
                <a:latin typeface="Raleway" panose="020B0503030101060003" pitchFamily="34" charset="77"/>
              </a:defRPr>
            </a:lvl1pPr>
          </a:lstStyle>
          <a:p>
            <a:pPr lvl="0"/>
            <a:r>
              <a:rPr lang="fr-FR" dirty="0"/>
              <a:t>01.</a:t>
            </a:r>
          </a:p>
        </p:txBody>
      </p:sp>
      <p:grpSp>
        <p:nvGrpSpPr>
          <p:cNvPr id="2" name="Groupe 1">
            <a:extLst>
              <a:ext uri="{FF2B5EF4-FFF2-40B4-BE49-F238E27FC236}">
                <a16:creationId xmlns:a16="http://schemas.microsoft.com/office/drawing/2014/main" id="{C9BC7CD5-79F0-174B-ACC9-E3DCA31F6FCD}"/>
              </a:ext>
            </a:extLst>
          </p:cNvPr>
          <p:cNvGrpSpPr/>
          <p:nvPr userDrawn="1"/>
        </p:nvGrpSpPr>
        <p:grpSpPr>
          <a:xfrm>
            <a:off x="10701465" y="0"/>
            <a:ext cx="1507782" cy="476671"/>
            <a:chOff x="263524" y="0"/>
            <a:chExt cx="1507782" cy="476671"/>
          </a:xfrm>
        </p:grpSpPr>
        <p:pic>
          <p:nvPicPr>
            <p:cNvPr id="23" name="Image 22">
              <a:extLst>
                <a:ext uri="{FF2B5EF4-FFF2-40B4-BE49-F238E27FC236}">
                  <a16:creationId xmlns:a16="http://schemas.microsoft.com/office/drawing/2014/main" id="{FBCA6CAC-86CA-0741-9B63-6054C761BFA9}"/>
                </a:ext>
              </a:extLst>
            </p:cNvPr>
            <p:cNvPicPr>
              <a:picLocks noChangeAspect="1"/>
            </p:cNvPicPr>
            <p:nvPr userDrawn="1"/>
          </p:nvPicPr>
          <p:blipFill>
            <a:blip r:embed="rId2"/>
            <a:stretch>
              <a:fillRect/>
            </a:stretch>
          </p:blipFill>
          <p:spPr>
            <a:xfrm>
              <a:off x="263524" y="150656"/>
              <a:ext cx="1099475" cy="165698"/>
            </a:xfrm>
            <a:prstGeom prst="rect">
              <a:avLst/>
            </a:prstGeom>
          </p:spPr>
        </p:pic>
        <p:grpSp>
          <p:nvGrpSpPr>
            <p:cNvPr id="28" name="Groupe 27">
              <a:extLst>
                <a:ext uri="{FF2B5EF4-FFF2-40B4-BE49-F238E27FC236}">
                  <a16:creationId xmlns:a16="http://schemas.microsoft.com/office/drawing/2014/main" id="{2B731CCE-BE84-C642-8EE8-2591D101F3A6}"/>
                </a:ext>
              </a:extLst>
            </p:cNvPr>
            <p:cNvGrpSpPr/>
            <p:nvPr userDrawn="1"/>
          </p:nvGrpSpPr>
          <p:grpSpPr>
            <a:xfrm>
              <a:off x="1559496" y="0"/>
              <a:ext cx="211810" cy="476671"/>
              <a:chOff x="1804757" y="0"/>
              <a:chExt cx="211810" cy="476676"/>
            </a:xfrm>
          </p:grpSpPr>
          <p:sp>
            <p:nvSpPr>
              <p:cNvPr id="29" name="Rectangle 28">
                <a:extLst>
                  <a:ext uri="{FF2B5EF4-FFF2-40B4-BE49-F238E27FC236}">
                    <a16:creationId xmlns:a16="http://schemas.microsoft.com/office/drawing/2014/main" id="{443D294E-D6F8-BC48-8D8A-B9E35C61F896}"/>
                  </a:ext>
                </a:extLst>
              </p:cNvPr>
              <p:cNvSpPr/>
              <p:nvPr userDrawn="1"/>
            </p:nvSpPr>
            <p:spPr>
              <a:xfrm>
                <a:off x="1820477" y="0"/>
                <a:ext cx="196090" cy="476676"/>
              </a:xfrm>
              <a:prstGeom prst="rect">
                <a:avLst/>
              </a:prstGeom>
              <a:solidFill>
                <a:schemeClr val="accent2"/>
              </a:solidFill>
              <a:ln w="9525" cap="flat">
                <a:noFill/>
                <a:prstDash val="solid"/>
                <a:miter/>
              </a:ln>
            </p:spPr>
            <p:txBody>
              <a:bodyPr rtlCol="0" anchor="ctr"/>
              <a:lstStyle/>
              <a:p>
                <a:pPr algn="l"/>
                <a:endParaRPr lang="fr-FR" b="1" dirty="0">
                  <a:solidFill>
                    <a:schemeClr val="accent2"/>
                  </a:solidFill>
                </a:endParaRPr>
              </a:p>
            </p:txBody>
          </p:sp>
          <p:sp>
            <p:nvSpPr>
              <p:cNvPr id="30" name="Rectangle 29">
                <a:extLst>
                  <a:ext uri="{FF2B5EF4-FFF2-40B4-BE49-F238E27FC236}">
                    <a16:creationId xmlns:a16="http://schemas.microsoft.com/office/drawing/2014/main" id="{AF7A22F4-6EE1-844D-83F9-43B7D67DC674}"/>
                  </a:ext>
                </a:extLst>
              </p:cNvPr>
              <p:cNvSpPr/>
              <p:nvPr userDrawn="1"/>
            </p:nvSpPr>
            <p:spPr>
              <a:xfrm>
                <a:off x="1804757" y="0"/>
                <a:ext cx="45719" cy="476676"/>
              </a:xfrm>
              <a:prstGeom prst="rect">
                <a:avLst/>
              </a:prstGeom>
              <a:solidFill>
                <a:schemeClr val="accent3"/>
              </a:solidFill>
              <a:ln w="9525" cap="flat">
                <a:noFill/>
                <a:prstDash val="solid"/>
                <a:miter/>
              </a:ln>
            </p:spPr>
            <p:txBody>
              <a:bodyPr rtlCol="0" anchor="ctr"/>
              <a:lstStyle/>
              <a:p>
                <a:pPr algn="l"/>
                <a:endParaRPr lang="fr-FR" b="1" dirty="0">
                  <a:solidFill>
                    <a:schemeClr val="accent3"/>
                  </a:solidFill>
                </a:endParaRPr>
              </a:p>
            </p:txBody>
          </p:sp>
        </p:grpSp>
      </p:grpSp>
      <p:grpSp>
        <p:nvGrpSpPr>
          <p:cNvPr id="31" name="Groupe 30">
            <a:extLst>
              <a:ext uri="{FF2B5EF4-FFF2-40B4-BE49-F238E27FC236}">
                <a16:creationId xmlns:a16="http://schemas.microsoft.com/office/drawing/2014/main" id="{8A8AD60A-AED8-3048-A678-9BA73EE72319}"/>
              </a:ext>
            </a:extLst>
          </p:cNvPr>
          <p:cNvGrpSpPr/>
          <p:nvPr userDrawn="1"/>
        </p:nvGrpSpPr>
        <p:grpSpPr>
          <a:xfrm>
            <a:off x="-25689" y="6691005"/>
            <a:ext cx="12234936" cy="188642"/>
            <a:chOff x="1066052" y="1555886"/>
            <a:chExt cx="739983" cy="96764"/>
          </a:xfrm>
        </p:grpSpPr>
        <p:sp>
          <p:nvSpPr>
            <p:cNvPr id="32" name="Rectangle 31">
              <a:extLst>
                <a:ext uri="{FF2B5EF4-FFF2-40B4-BE49-F238E27FC236}">
                  <a16:creationId xmlns:a16="http://schemas.microsoft.com/office/drawing/2014/main" id="{F3FC62EB-C2DE-FD43-922A-6B3C44CEEF9A}"/>
                </a:ext>
              </a:extLst>
            </p:cNvPr>
            <p:cNvSpPr/>
            <p:nvPr userDrawn="1"/>
          </p:nvSpPr>
          <p:spPr>
            <a:xfrm>
              <a:off x="1083544" y="1555886"/>
              <a:ext cx="722491" cy="967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6" name="Rectangle 35">
              <a:extLst>
                <a:ext uri="{FF2B5EF4-FFF2-40B4-BE49-F238E27FC236}">
                  <a16:creationId xmlns:a16="http://schemas.microsoft.com/office/drawing/2014/main" id="{C859337F-7C36-8C40-AB58-967749910A80}"/>
                </a:ext>
              </a:extLst>
            </p:cNvPr>
            <p:cNvSpPr/>
            <p:nvPr userDrawn="1"/>
          </p:nvSpPr>
          <p:spPr>
            <a:xfrm>
              <a:off x="1066052" y="1555886"/>
              <a:ext cx="17492" cy="967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26" name="An innovative, large and fast growing vaccine market…">
            <a:extLst>
              <a:ext uri="{FF2B5EF4-FFF2-40B4-BE49-F238E27FC236}">
                <a16:creationId xmlns:a16="http://schemas.microsoft.com/office/drawing/2014/main" id="{50FD935C-7CA8-3B4A-A213-276668FCD63D}"/>
              </a:ext>
            </a:extLst>
          </p:cNvPr>
          <p:cNvSpPr txBox="1"/>
          <p:nvPr userDrawn="1"/>
        </p:nvSpPr>
        <p:spPr>
          <a:xfrm>
            <a:off x="355515" y="6691746"/>
            <a:ext cx="1996069" cy="174193"/>
          </a:xfrm>
          <a:prstGeom prst="rect">
            <a:avLst/>
          </a:prstGeom>
          <a:ln w="3175">
            <a:miter lim="400000"/>
          </a:ln>
          <a:extLst>
            <a:ext uri="{C572A759-6A51-4108-AA02-DFA0A04FC94B}">
              <ma14:wrappingTextBoxFlag xmlns="" xmlns:ma14="http://schemas.microsoft.com/office/mac/drawingml/2011/main" val="1"/>
            </a:ext>
          </a:extLst>
        </p:spPr>
        <p:txBody>
          <a:bodyPr wrap="square" lIns="25294" tIns="25294" rIns="25294" bIns="25294" anchor="ctr">
            <a:spAutoFit/>
          </a:bodyPr>
          <a:lstStyle/>
          <a:p>
            <a:pPr algn="l">
              <a:defRPr sz="900" b="0">
                <a:latin typeface="DM Mono Regular"/>
                <a:ea typeface="DM Mono Regular"/>
                <a:cs typeface="DM Mono Regular"/>
                <a:sym typeface="DM Mono Regular"/>
              </a:defRPr>
            </a:pPr>
            <a:r>
              <a:rPr lang="fr-FR" sz="800" b="0" i="0" dirty="0" err="1">
                <a:solidFill>
                  <a:schemeClr val="bg1"/>
                </a:solidFill>
                <a:latin typeface="Raleway" panose="020B0503030101060003" pitchFamily="34" charset="77"/>
              </a:rPr>
              <a:t>Confidential</a:t>
            </a:r>
            <a:endParaRPr sz="800" b="0" i="0" dirty="0">
              <a:solidFill>
                <a:schemeClr val="bg1"/>
              </a:solidFill>
              <a:latin typeface="Raleway" panose="020B0503030101060003" pitchFamily="34" charset="77"/>
            </a:endParaRPr>
          </a:p>
        </p:txBody>
      </p:sp>
      <p:sp>
        <p:nvSpPr>
          <p:cNvPr id="24" name="An innovative, large and fast growing vaccine market…">
            <a:extLst>
              <a:ext uri="{FF2B5EF4-FFF2-40B4-BE49-F238E27FC236}">
                <a16:creationId xmlns:a16="http://schemas.microsoft.com/office/drawing/2014/main" id="{800C6DC2-3C40-874E-8E57-3107C2C95488}"/>
              </a:ext>
            </a:extLst>
          </p:cNvPr>
          <p:cNvSpPr txBox="1"/>
          <p:nvPr userDrawn="1"/>
        </p:nvSpPr>
        <p:spPr>
          <a:xfrm>
            <a:off x="11187903" y="6683806"/>
            <a:ext cx="832393" cy="174193"/>
          </a:xfrm>
          <a:prstGeom prst="rect">
            <a:avLst/>
          </a:prstGeom>
          <a:ln w="3175">
            <a:miter lim="400000"/>
          </a:ln>
          <a:extLst>
            <a:ext uri="{C572A759-6A51-4108-AA02-DFA0A04FC94B}">
              <ma14:wrappingTextBoxFlag xmlns="" xmlns:ma14="http://schemas.microsoft.com/office/mac/drawingml/2011/main" val="1"/>
            </a:ext>
          </a:extLst>
        </p:spPr>
        <p:txBody>
          <a:bodyPr wrap="square" lIns="25294" tIns="25294" rIns="25294" bIns="25294" anchor="ctr">
            <a:spAutoFit/>
          </a:bodyPr>
          <a:lstStyle/>
          <a:p>
            <a:pPr algn="r">
              <a:defRPr sz="900" b="0">
                <a:latin typeface="DM Mono Regular"/>
                <a:ea typeface="DM Mono Regular"/>
                <a:cs typeface="DM Mono Regular"/>
                <a:sym typeface="DM Mono Regular"/>
              </a:defRPr>
            </a:pPr>
            <a:fld id="{EFB3A0EC-D94B-2840-AE70-9EEEE52A770A}" type="slidenum">
              <a:rPr lang="fr-FR" sz="800" b="0" i="0" smtClean="0">
                <a:solidFill>
                  <a:schemeClr val="bg1"/>
                </a:solidFill>
                <a:latin typeface="Raleway" panose="020B0503030101060003" pitchFamily="34" charset="77"/>
              </a:rPr>
              <a:t>‹N°›</a:t>
            </a:fld>
            <a:endParaRPr sz="800" b="0" i="0" dirty="0">
              <a:solidFill>
                <a:schemeClr val="bg1"/>
              </a:solidFill>
              <a:latin typeface="Raleway" panose="020B0503030101060003" pitchFamily="34" charset="77"/>
            </a:endParaRPr>
          </a:p>
        </p:txBody>
      </p:sp>
    </p:spTree>
    <p:extLst>
      <p:ext uri="{BB962C8B-B14F-4D97-AF65-F5344CB8AC3E}">
        <p14:creationId xmlns:p14="http://schemas.microsoft.com/office/powerpoint/2010/main" val="38972809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
        <p:nvSpPr>
          <p:cNvPr id="18" name="Rectangle">
            <a:extLst>
              <a:ext uri="{FF2B5EF4-FFF2-40B4-BE49-F238E27FC236}">
                <a16:creationId xmlns:a16="http://schemas.microsoft.com/office/drawing/2014/main" id="{878042E3-08B0-0443-A1B5-FDE2BBF7BF79}"/>
              </a:ext>
            </a:extLst>
          </p:cNvPr>
          <p:cNvSpPr/>
          <p:nvPr userDrawn="1"/>
        </p:nvSpPr>
        <p:spPr>
          <a:xfrm>
            <a:off x="4224338" y="0"/>
            <a:ext cx="7967662" cy="6858000"/>
          </a:xfrm>
          <a:prstGeom prst="rect">
            <a:avLst/>
          </a:prstGeom>
          <a:solidFill>
            <a:srgbClr val="F2EFED"/>
          </a:solidFill>
          <a:ln w="3175">
            <a:miter lim="400000"/>
          </a:ln>
        </p:spPr>
        <p:txBody>
          <a:bodyPr lIns="0" tIns="0" rIns="0" bIns="0" anchor="ctr"/>
          <a:lstStyle/>
          <a:p>
            <a:pPr>
              <a:defRPr sz="1600" b="0">
                <a:solidFill>
                  <a:srgbClr val="FFFFFF"/>
                </a:solidFill>
                <a:latin typeface="+mn-lt"/>
                <a:ea typeface="+mn-ea"/>
                <a:cs typeface="+mn-cs"/>
                <a:sym typeface="Helvetica Neue Medium"/>
              </a:defRPr>
            </a:pPr>
            <a:endParaRPr/>
          </a:p>
        </p:txBody>
      </p:sp>
      <p:cxnSp>
        <p:nvCxnSpPr>
          <p:cNvPr id="22" name="Connecteur droit 21">
            <a:extLst>
              <a:ext uri="{FF2B5EF4-FFF2-40B4-BE49-F238E27FC236}">
                <a16:creationId xmlns:a16="http://schemas.microsoft.com/office/drawing/2014/main" id="{FBFF5B37-677E-234D-80EF-787783295826}"/>
              </a:ext>
            </a:extLst>
          </p:cNvPr>
          <p:cNvCxnSpPr/>
          <p:nvPr userDrawn="1"/>
        </p:nvCxnSpPr>
        <p:spPr>
          <a:xfrm>
            <a:off x="263525" y="476672"/>
            <a:ext cx="11749294" cy="0"/>
          </a:xfrm>
          <a:prstGeom prst="line">
            <a:avLst/>
          </a:prstGeom>
        </p:spPr>
        <p:style>
          <a:lnRef idx="1">
            <a:schemeClr val="dk1"/>
          </a:lnRef>
          <a:fillRef idx="0">
            <a:schemeClr val="dk1"/>
          </a:fillRef>
          <a:effectRef idx="0">
            <a:schemeClr val="dk1"/>
          </a:effectRef>
          <a:fontRef idx="minor">
            <a:schemeClr val="tx1"/>
          </a:fontRef>
        </p:style>
      </p:cxnSp>
      <p:grpSp>
        <p:nvGrpSpPr>
          <p:cNvPr id="24" name="Groupe 23">
            <a:extLst>
              <a:ext uri="{FF2B5EF4-FFF2-40B4-BE49-F238E27FC236}">
                <a16:creationId xmlns:a16="http://schemas.microsoft.com/office/drawing/2014/main" id="{9B0AD0D6-D228-AB4E-BFC4-044B823044ED}"/>
              </a:ext>
            </a:extLst>
          </p:cNvPr>
          <p:cNvGrpSpPr/>
          <p:nvPr userDrawn="1"/>
        </p:nvGrpSpPr>
        <p:grpSpPr>
          <a:xfrm>
            <a:off x="5" y="6691005"/>
            <a:ext cx="12209242" cy="188642"/>
            <a:chOff x="1067606" y="1555886"/>
            <a:chExt cx="738429" cy="96764"/>
          </a:xfrm>
        </p:grpSpPr>
        <p:sp>
          <p:nvSpPr>
            <p:cNvPr id="25" name="Rectangle 24">
              <a:extLst>
                <a:ext uri="{FF2B5EF4-FFF2-40B4-BE49-F238E27FC236}">
                  <a16:creationId xmlns:a16="http://schemas.microsoft.com/office/drawing/2014/main" id="{BF872105-54E4-3C4A-A112-EA4F0159B347}"/>
                </a:ext>
              </a:extLst>
            </p:cNvPr>
            <p:cNvSpPr/>
            <p:nvPr userDrawn="1"/>
          </p:nvSpPr>
          <p:spPr>
            <a:xfrm>
              <a:off x="1083544" y="1555886"/>
              <a:ext cx="722491" cy="967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6" name="Rectangle 25">
              <a:extLst>
                <a:ext uri="{FF2B5EF4-FFF2-40B4-BE49-F238E27FC236}">
                  <a16:creationId xmlns:a16="http://schemas.microsoft.com/office/drawing/2014/main" id="{BB72C4FD-E7C5-6C48-8120-4CA58B88A32B}"/>
                </a:ext>
              </a:extLst>
            </p:cNvPr>
            <p:cNvSpPr/>
            <p:nvPr userDrawn="1"/>
          </p:nvSpPr>
          <p:spPr>
            <a:xfrm>
              <a:off x="1067606" y="1555886"/>
              <a:ext cx="15938" cy="967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23" name="Espace réservé du contenu 2">
            <a:extLst>
              <a:ext uri="{FF2B5EF4-FFF2-40B4-BE49-F238E27FC236}">
                <a16:creationId xmlns:a16="http://schemas.microsoft.com/office/drawing/2014/main" id="{1CA7B559-F4B7-0943-AC8E-B7A114BB4CDD}"/>
              </a:ext>
            </a:extLst>
          </p:cNvPr>
          <p:cNvSpPr>
            <a:spLocks noGrp="1"/>
          </p:cNvSpPr>
          <p:nvPr>
            <p:ph sz="quarter" idx="10" hasCustomPrompt="1"/>
          </p:nvPr>
        </p:nvSpPr>
        <p:spPr>
          <a:xfrm>
            <a:off x="161459" y="1905292"/>
            <a:ext cx="3824287" cy="1201737"/>
          </a:xfrm>
          <a:prstGeom prst="rect">
            <a:avLst/>
          </a:prstGeom>
        </p:spPr>
        <p:txBody>
          <a:bodyPr/>
          <a:lstStyle>
            <a:lvl1pPr marL="0" indent="0">
              <a:buNone/>
              <a:defRPr sz="2400" b="1" i="0">
                <a:latin typeface="Raleway" panose="020B0503030101060003" pitchFamily="34" charset="77"/>
              </a:defRPr>
            </a:lvl1pPr>
            <a:lvl2pPr marL="457200" indent="0">
              <a:buNone/>
              <a:defRPr sz="2400" b="0" i="0">
                <a:latin typeface="DM Sans Medium" pitchFamily="2" charset="77"/>
              </a:defRPr>
            </a:lvl2pPr>
            <a:lvl3pPr marL="914400" indent="0">
              <a:buNone/>
              <a:defRPr sz="2400" b="0" i="0">
                <a:latin typeface="DM Sans Medium" pitchFamily="2" charset="77"/>
              </a:defRPr>
            </a:lvl3pPr>
            <a:lvl4pPr marL="1371600" indent="0">
              <a:buNone/>
              <a:defRPr sz="2400" b="0" i="0">
                <a:latin typeface="DM Sans Medium" pitchFamily="2" charset="77"/>
              </a:defRPr>
            </a:lvl4pPr>
            <a:lvl5pPr marL="1828800" indent="0">
              <a:buNone/>
              <a:defRPr sz="2400" b="0" i="0">
                <a:latin typeface="DM Sans Medium" pitchFamily="2" charset="77"/>
              </a:defRPr>
            </a:lvl5pPr>
          </a:lstStyle>
          <a:p>
            <a:pPr lvl="0"/>
            <a:r>
              <a:rPr lang="fr-FR" dirty="0"/>
              <a:t>Titre sous-partie</a:t>
            </a:r>
          </a:p>
        </p:txBody>
      </p:sp>
      <p:sp>
        <p:nvSpPr>
          <p:cNvPr id="29" name="Espace réservé du contenu 2">
            <a:extLst>
              <a:ext uri="{FF2B5EF4-FFF2-40B4-BE49-F238E27FC236}">
                <a16:creationId xmlns:a16="http://schemas.microsoft.com/office/drawing/2014/main" id="{015B6342-B972-B843-8B3F-C3BD3BDB6AC4}"/>
              </a:ext>
            </a:extLst>
          </p:cNvPr>
          <p:cNvSpPr>
            <a:spLocks noGrp="1"/>
          </p:cNvSpPr>
          <p:nvPr>
            <p:ph sz="quarter" idx="11" hasCustomPrompt="1"/>
          </p:nvPr>
        </p:nvSpPr>
        <p:spPr>
          <a:xfrm>
            <a:off x="161459" y="3261246"/>
            <a:ext cx="3824287" cy="1201737"/>
          </a:xfrm>
          <a:prstGeom prst="rect">
            <a:avLst/>
          </a:prstGeom>
        </p:spPr>
        <p:txBody>
          <a:bodyPr/>
          <a:lstStyle>
            <a:lvl1pPr marL="0" indent="0">
              <a:buNone/>
              <a:defRPr sz="1200" b="0" i="0">
                <a:latin typeface="Raleway" panose="020B0503030101060003" pitchFamily="34" charset="77"/>
              </a:defRPr>
            </a:lvl1pPr>
            <a:lvl2pPr marL="457200" indent="0">
              <a:buNone/>
              <a:defRPr sz="2400" b="0" i="0">
                <a:latin typeface="DM Sans Medium" pitchFamily="2" charset="77"/>
              </a:defRPr>
            </a:lvl2pPr>
            <a:lvl3pPr marL="914400" indent="0">
              <a:buNone/>
              <a:defRPr sz="2400" b="0" i="0">
                <a:latin typeface="DM Sans Medium" pitchFamily="2" charset="77"/>
              </a:defRPr>
            </a:lvl3pPr>
            <a:lvl4pPr marL="1371600" indent="0">
              <a:buNone/>
              <a:defRPr sz="2400" b="0" i="0">
                <a:latin typeface="DM Sans Medium" pitchFamily="2" charset="77"/>
              </a:defRPr>
            </a:lvl4pPr>
            <a:lvl5pPr marL="1828800" indent="0">
              <a:buNone/>
              <a:defRPr sz="2400" b="0" i="0">
                <a:latin typeface="DM Sans Medium" pitchFamily="2" charset="77"/>
              </a:defRPr>
            </a:lvl5pPr>
          </a:lstStyle>
          <a:p>
            <a:pPr lvl="0"/>
            <a:r>
              <a:rPr lang="fr-FR" dirty="0"/>
              <a:t>Paragraphes descriptifs</a:t>
            </a:r>
          </a:p>
        </p:txBody>
      </p:sp>
      <p:grpSp>
        <p:nvGrpSpPr>
          <p:cNvPr id="30" name="Groupe 29">
            <a:extLst>
              <a:ext uri="{FF2B5EF4-FFF2-40B4-BE49-F238E27FC236}">
                <a16:creationId xmlns:a16="http://schemas.microsoft.com/office/drawing/2014/main" id="{039B0367-332B-564F-901F-0CBB50BC3871}"/>
              </a:ext>
            </a:extLst>
          </p:cNvPr>
          <p:cNvGrpSpPr/>
          <p:nvPr userDrawn="1"/>
        </p:nvGrpSpPr>
        <p:grpSpPr>
          <a:xfrm>
            <a:off x="263525" y="1581862"/>
            <a:ext cx="350851" cy="96764"/>
            <a:chOff x="1069141" y="1555886"/>
            <a:chExt cx="350851" cy="96764"/>
          </a:xfrm>
        </p:grpSpPr>
        <p:sp>
          <p:nvSpPr>
            <p:cNvPr id="31" name="Rectangle 30">
              <a:extLst>
                <a:ext uri="{FF2B5EF4-FFF2-40B4-BE49-F238E27FC236}">
                  <a16:creationId xmlns:a16="http://schemas.microsoft.com/office/drawing/2014/main" id="{CB09875F-6361-704E-A8E2-D92E851744D0}"/>
                </a:ext>
              </a:extLst>
            </p:cNvPr>
            <p:cNvSpPr/>
            <p:nvPr userDrawn="1"/>
          </p:nvSpPr>
          <p:spPr>
            <a:xfrm>
              <a:off x="1117799" y="1555887"/>
              <a:ext cx="302193" cy="967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5" name="Rectangle 34">
              <a:extLst>
                <a:ext uri="{FF2B5EF4-FFF2-40B4-BE49-F238E27FC236}">
                  <a16:creationId xmlns:a16="http://schemas.microsoft.com/office/drawing/2014/main" id="{54F95165-4186-6F41-85D7-85842FDFD48E}"/>
                </a:ext>
              </a:extLst>
            </p:cNvPr>
            <p:cNvSpPr/>
            <p:nvPr userDrawn="1"/>
          </p:nvSpPr>
          <p:spPr>
            <a:xfrm>
              <a:off x="1069141" y="1555886"/>
              <a:ext cx="96845" cy="967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36" name="Espace réservé du texte 4">
            <a:extLst>
              <a:ext uri="{FF2B5EF4-FFF2-40B4-BE49-F238E27FC236}">
                <a16:creationId xmlns:a16="http://schemas.microsoft.com/office/drawing/2014/main" id="{6351CD92-D006-0B4F-AC39-B58CD9DD843C}"/>
              </a:ext>
            </a:extLst>
          </p:cNvPr>
          <p:cNvSpPr>
            <a:spLocks noGrp="1"/>
          </p:cNvSpPr>
          <p:nvPr>
            <p:ph type="body" sz="quarter" idx="12" hasCustomPrompt="1"/>
          </p:nvPr>
        </p:nvSpPr>
        <p:spPr>
          <a:xfrm>
            <a:off x="159506" y="1158900"/>
            <a:ext cx="823926" cy="469900"/>
          </a:xfrm>
          <a:prstGeom prst="rect">
            <a:avLst/>
          </a:prstGeom>
        </p:spPr>
        <p:txBody>
          <a:bodyPr/>
          <a:lstStyle>
            <a:lvl1pPr marL="0" indent="0">
              <a:buNone/>
              <a:defRPr sz="2400" b="1" i="0">
                <a:latin typeface="Raleway" panose="020B0503030101060003" pitchFamily="34" charset="77"/>
              </a:defRPr>
            </a:lvl1pPr>
          </a:lstStyle>
          <a:p>
            <a:pPr lvl="0"/>
            <a:r>
              <a:rPr lang="fr-FR" dirty="0"/>
              <a:t>01.</a:t>
            </a:r>
          </a:p>
        </p:txBody>
      </p:sp>
      <p:grpSp>
        <p:nvGrpSpPr>
          <p:cNvPr id="40" name="Groupe 39">
            <a:extLst>
              <a:ext uri="{FF2B5EF4-FFF2-40B4-BE49-F238E27FC236}">
                <a16:creationId xmlns:a16="http://schemas.microsoft.com/office/drawing/2014/main" id="{CAA9013C-AF30-AA4B-B3BD-33F8CCD695D0}"/>
              </a:ext>
            </a:extLst>
          </p:cNvPr>
          <p:cNvGrpSpPr/>
          <p:nvPr userDrawn="1"/>
        </p:nvGrpSpPr>
        <p:grpSpPr>
          <a:xfrm>
            <a:off x="10701465" y="0"/>
            <a:ext cx="1507782" cy="476671"/>
            <a:chOff x="263524" y="0"/>
            <a:chExt cx="1507782" cy="476671"/>
          </a:xfrm>
        </p:grpSpPr>
        <p:pic>
          <p:nvPicPr>
            <p:cNvPr id="41" name="Image 40">
              <a:extLst>
                <a:ext uri="{FF2B5EF4-FFF2-40B4-BE49-F238E27FC236}">
                  <a16:creationId xmlns:a16="http://schemas.microsoft.com/office/drawing/2014/main" id="{CDCCFC6D-8F86-D14C-A840-F7806A7E597F}"/>
                </a:ext>
              </a:extLst>
            </p:cNvPr>
            <p:cNvPicPr>
              <a:picLocks noChangeAspect="1"/>
            </p:cNvPicPr>
            <p:nvPr userDrawn="1"/>
          </p:nvPicPr>
          <p:blipFill>
            <a:blip r:embed="rId2"/>
            <a:stretch>
              <a:fillRect/>
            </a:stretch>
          </p:blipFill>
          <p:spPr>
            <a:xfrm>
              <a:off x="263524" y="150656"/>
              <a:ext cx="1099475" cy="165698"/>
            </a:xfrm>
            <a:prstGeom prst="rect">
              <a:avLst/>
            </a:prstGeom>
          </p:spPr>
        </p:pic>
        <p:grpSp>
          <p:nvGrpSpPr>
            <p:cNvPr id="42" name="Groupe 41">
              <a:extLst>
                <a:ext uri="{FF2B5EF4-FFF2-40B4-BE49-F238E27FC236}">
                  <a16:creationId xmlns:a16="http://schemas.microsoft.com/office/drawing/2014/main" id="{383E8FA4-40DE-9A45-B9A8-026A4E664598}"/>
                </a:ext>
              </a:extLst>
            </p:cNvPr>
            <p:cNvGrpSpPr/>
            <p:nvPr userDrawn="1"/>
          </p:nvGrpSpPr>
          <p:grpSpPr>
            <a:xfrm>
              <a:off x="1559496" y="0"/>
              <a:ext cx="211810" cy="476671"/>
              <a:chOff x="1804757" y="0"/>
              <a:chExt cx="211810" cy="476676"/>
            </a:xfrm>
          </p:grpSpPr>
          <p:sp>
            <p:nvSpPr>
              <p:cNvPr id="43" name="Rectangle 42">
                <a:extLst>
                  <a:ext uri="{FF2B5EF4-FFF2-40B4-BE49-F238E27FC236}">
                    <a16:creationId xmlns:a16="http://schemas.microsoft.com/office/drawing/2014/main" id="{D4527219-EA57-2440-A631-9191A1FEDBC9}"/>
                  </a:ext>
                </a:extLst>
              </p:cNvPr>
              <p:cNvSpPr/>
              <p:nvPr userDrawn="1"/>
            </p:nvSpPr>
            <p:spPr>
              <a:xfrm>
                <a:off x="1820477" y="0"/>
                <a:ext cx="196090" cy="476676"/>
              </a:xfrm>
              <a:prstGeom prst="rect">
                <a:avLst/>
              </a:prstGeom>
              <a:solidFill>
                <a:schemeClr val="accent2"/>
              </a:solidFill>
              <a:ln w="9525" cap="flat">
                <a:noFill/>
                <a:prstDash val="solid"/>
                <a:miter/>
              </a:ln>
            </p:spPr>
            <p:txBody>
              <a:bodyPr rtlCol="0" anchor="ctr"/>
              <a:lstStyle/>
              <a:p>
                <a:pPr algn="l"/>
                <a:endParaRPr lang="fr-FR" b="1" dirty="0">
                  <a:solidFill>
                    <a:schemeClr val="accent2"/>
                  </a:solidFill>
                </a:endParaRPr>
              </a:p>
            </p:txBody>
          </p:sp>
          <p:sp>
            <p:nvSpPr>
              <p:cNvPr id="44" name="Rectangle 43">
                <a:extLst>
                  <a:ext uri="{FF2B5EF4-FFF2-40B4-BE49-F238E27FC236}">
                    <a16:creationId xmlns:a16="http://schemas.microsoft.com/office/drawing/2014/main" id="{870EC03B-CD6A-B548-A106-692403A54293}"/>
                  </a:ext>
                </a:extLst>
              </p:cNvPr>
              <p:cNvSpPr/>
              <p:nvPr userDrawn="1"/>
            </p:nvSpPr>
            <p:spPr>
              <a:xfrm>
                <a:off x="1804757" y="0"/>
                <a:ext cx="45719" cy="476676"/>
              </a:xfrm>
              <a:prstGeom prst="rect">
                <a:avLst/>
              </a:prstGeom>
              <a:solidFill>
                <a:schemeClr val="accent3"/>
              </a:solidFill>
              <a:ln w="9525" cap="flat">
                <a:noFill/>
                <a:prstDash val="solid"/>
                <a:miter/>
              </a:ln>
            </p:spPr>
            <p:txBody>
              <a:bodyPr rtlCol="0" anchor="ctr"/>
              <a:lstStyle/>
              <a:p>
                <a:pPr algn="l"/>
                <a:endParaRPr lang="fr-FR" b="1" dirty="0">
                  <a:solidFill>
                    <a:schemeClr val="accent3"/>
                  </a:solidFill>
                </a:endParaRPr>
              </a:p>
            </p:txBody>
          </p:sp>
        </p:grpSp>
      </p:grpSp>
      <p:sp>
        <p:nvSpPr>
          <p:cNvPr id="51" name="An innovative, large and fast growing vaccine market…">
            <a:extLst>
              <a:ext uri="{FF2B5EF4-FFF2-40B4-BE49-F238E27FC236}">
                <a16:creationId xmlns:a16="http://schemas.microsoft.com/office/drawing/2014/main" id="{A877D1CA-FDA0-D04B-9A6E-A74754294841}"/>
              </a:ext>
            </a:extLst>
          </p:cNvPr>
          <p:cNvSpPr txBox="1"/>
          <p:nvPr userDrawn="1"/>
        </p:nvSpPr>
        <p:spPr>
          <a:xfrm>
            <a:off x="355515" y="6691746"/>
            <a:ext cx="1996069" cy="174193"/>
          </a:xfrm>
          <a:prstGeom prst="rect">
            <a:avLst/>
          </a:prstGeom>
          <a:ln w="3175">
            <a:miter lim="400000"/>
          </a:ln>
          <a:extLst>
            <a:ext uri="{C572A759-6A51-4108-AA02-DFA0A04FC94B}">
              <ma14:wrappingTextBoxFlag xmlns="" xmlns:ma14="http://schemas.microsoft.com/office/mac/drawingml/2011/main" val="1"/>
            </a:ext>
          </a:extLst>
        </p:spPr>
        <p:txBody>
          <a:bodyPr wrap="square" lIns="25294" tIns="25294" rIns="25294" bIns="25294" anchor="ctr">
            <a:spAutoFit/>
          </a:bodyPr>
          <a:lstStyle/>
          <a:p>
            <a:pPr algn="l">
              <a:defRPr sz="900" b="0">
                <a:latin typeface="DM Mono Regular"/>
                <a:ea typeface="DM Mono Regular"/>
                <a:cs typeface="DM Mono Regular"/>
                <a:sym typeface="DM Mono Regular"/>
              </a:defRPr>
            </a:pPr>
            <a:r>
              <a:rPr lang="fr-FR" sz="800" b="0" i="0" dirty="0">
                <a:solidFill>
                  <a:schemeClr val="bg1"/>
                </a:solidFill>
                <a:latin typeface="Raleway" panose="020B0503030101060003" pitchFamily="34" charset="77"/>
              </a:rPr>
              <a:t>Confidentiel</a:t>
            </a:r>
            <a:endParaRPr sz="800" b="0" i="0" dirty="0">
              <a:solidFill>
                <a:schemeClr val="bg1"/>
              </a:solidFill>
              <a:latin typeface="Raleway" panose="020B0503030101060003" pitchFamily="34" charset="77"/>
            </a:endParaRPr>
          </a:p>
        </p:txBody>
      </p:sp>
      <p:sp>
        <p:nvSpPr>
          <p:cNvPr id="53" name="An innovative, large and fast growing vaccine market…">
            <a:extLst>
              <a:ext uri="{FF2B5EF4-FFF2-40B4-BE49-F238E27FC236}">
                <a16:creationId xmlns:a16="http://schemas.microsoft.com/office/drawing/2014/main" id="{F4C04F87-43C0-B348-BE87-20018EC7457F}"/>
              </a:ext>
            </a:extLst>
          </p:cNvPr>
          <p:cNvSpPr txBox="1"/>
          <p:nvPr userDrawn="1"/>
        </p:nvSpPr>
        <p:spPr>
          <a:xfrm>
            <a:off x="11187903" y="6683806"/>
            <a:ext cx="832393" cy="174193"/>
          </a:xfrm>
          <a:prstGeom prst="rect">
            <a:avLst/>
          </a:prstGeom>
          <a:ln w="3175">
            <a:miter lim="400000"/>
          </a:ln>
          <a:extLst>
            <a:ext uri="{C572A759-6A51-4108-AA02-DFA0A04FC94B}">
              <ma14:wrappingTextBoxFlag xmlns="" xmlns:ma14="http://schemas.microsoft.com/office/mac/drawingml/2011/main" val="1"/>
            </a:ext>
          </a:extLst>
        </p:spPr>
        <p:txBody>
          <a:bodyPr wrap="square" lIns="25294" tIns="25294" rIns="25294" bIns="25294" anchor="ctr">
            <a:spAutoFit/>
          </a:bodyPr>
          <a:lstStyle/>
          <a:p>
            <a:pPr algn="r">
              <a:defRPr sz="900" b="0">
                <a:latin typeface="DM Mono Regular"/>
                <a:ea typeface="DM Mono Regular"/>
                <a:cs typeface="DM Mono Regular"/>
                <a:sym typeface="DM Mono Regular"/>
              </a:defRPr>
            </a:pPr>
            <a:fld id="{EFB3A0EC-D94B-2840-AE70-9EEEE52A770A}" type="slidenum">
              <a:rPr lang="fr-FR" sz="800" b="0" i="0" smtClean="0">
                <a:solidFill>
                  <a:schemeClr val="bg1"/>
                </a:solidFill>
                <a:latin typeface="Raleway" panose="020B0503030101060003" pitchFamily="34" charset="77"/>
              </a:rPr>
              <a:t>‹N°›</a:t>
            </a:fld>
            <a:endParaRPr sz="800" b="0" i="0" dirty="0">
              <a:solidFill>
                <a:schemeClr val="bg1"/>
              </a:solidFill>
              <a:latin typeface="Raleway" panose="020B0503030101060003" pitchFamily="34" charset="77"/>
            </a:endParaRPr>
          </a:p>
        </p:txBody>
      </p:sp>
    </p:spTree>
    <p:extLst>
      <p:ext uri="{BB962C8B-B14F-4D97-AF65-F5344CB8AC3E}">
        <p14:creationId xmlns:p14="http://schemas.microsoft.com/office/powerpoint/2010/main" val="2626961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Vide">
    <p:spTree>
      <p:nvGrpSpPr>
        <p:cNvPr id="1" name=""/>
        <p:cNvGrpSpPr/>
        <p:nvPr/>
      </p:nvGrpSpPr>
      <p:grpSpPr>
        <a:xfrm>
          <a:off x="0" y="0"/>
          <a:ext cx="0" cy="0"/>
          <a:chOff x="0" y="0"/>
          <a:chExt cx="0" cy="0"/>
        </a:xfrm>
      </p:grpSpPr>
      <p:cxnSp>
        <p:nvCxnSpPr>
          <p:cNvPr id="22" name="Connecteur droit 21">
            <a:extLst>
              <a:ext uri="{FF2B5EF4-FFF2-40B4-BE49-F238E27FC236}">
                <a16:creationId xmlns:a16="http://schemas.microsoft.com/office/drawing/2014/main" id="{FBFF5B37-677E-234D-80EF-787783295826}"/>
              </a:ext>
            </a:extLst>
          </p:cNvPr>
          <p:cNvCxnSpPr/>
          <p:nvPr userDrawn="1"/>
        </p:nvCxnSpPr>
        <p:spPr>
          <a:xfrm>
            <a:off x="263525" y="476672"/>
            <a:ext cx="11749294" cy="0"/>
          </a:xfrm>
          <a:prstGeom prst="line">
            <a:avLst/>
          </a:prstGeom>
        </p:spPr>
        <p:style>
          <a:lnRef idx="1">
            <a:schemeClr val="dk1"/>
          </a:lnRef>
          <a:fillRef idx="0">
            <a:schemeClr val="dk1"/>
          </a:fillRef>
          <a:effectRef idx="0">
            <a:schemeClr val="dk1"/>
          </a:effectRef>
          <a:fontRef idx="minor">
            <a:schemeClr val="tx1"/>
          </a:fontRef>
        </p:style>
      </p:cxnSp>
      <p:grpSp>
        <p:nvGrpSpPr>
          <p:cNvPr id="41" name="Groupe 40">
            <a:extLst>
              <a:ext uri="{FF2B5EF4-FFF2-40B4-BE49-F238E27FC236}">
                <a16:creationId xmlns:a16="http://schemas.microsoft.com/office/drawing/2014/main" id="{7FE83F2B-9A87-964B-9C22-DEBD45AB6726}"/>
              </a:ext>
            </a:extLst>
          </p:cNvPr>
          <p:cNvGrpSpPr/>
          <p:nvPr userDrawn="1"/>
        </p:nvGrpSpPr>
        <p:grpSpPr>
          <a:xfrm>
            <a:off x="-25689" y="6691005"/>
            <a:ext cx="12234936" cy="188642"/>
            <a:chOff x="1066052" y="1555886"/>
            <a:chExt cx="739983" cy="96764"/>
          </a:xfrm>
        </p:grpSpPr>
        <p:sp>
          <p:nvSpPr>
            <p:cNvPr id="42" name="Rectangle 41">
              <a:extLst>
                <a:ext uri="{FF2B5EF4-FFF2-40B4-BE49-F238E27FC236}">
                  <a16:creationId xmlns:a16="http://schemas.microsoft.com/office/drawing/2014/main" id="{D7044F58-9FC2-B24B-A5DB-4D0BB3403638}"/>
                </a:ext>
              </a:extLst>
            </p:cNvPr>
            <p:cNvSpPr/>
            <p:nvPr userDrawn="1"/>
          </p:nvSpPr>
          <p:spPr>
            <a:xfrm>
              <a:off x="1083544" y="1555886"/>
              <a:ext cx="722491" cy="967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3" name="Rectangle 42">
              <a:extLst>
                <a:ext uri="{FF2B5EF4-FFF2-40B4-BE49-F238E27FC236}">
                  <a16:creationId xmlns:a16="http://schemas.microsoft.com/office/drawing/2014/main" id="{7670891B-CD5D-6F4E-896A-EA5FBA350FCC}"/>
                </a:ext>
              </a:extLst>
            </p:cNvPr>
            <p:cNvSpPr/>
            <p:nvPr userDrawn="1"/>
          </p:nvSpPr>
          <p:spPr>
            <a:xfrm>
              <a:off x="1066052" y="1555886"/>
              <a:ext cx="17492" cy="967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20" name="Espace réservé du contenu 2">
            <a:extLst>
              <a:ext uri="{FF2B5EF4-FFF2-40B4-BE49-F238E27FC236}">
                <a16:creationId xmlns:a16="http://schemas.microsoft.com/office/drawing/2014/main" id="{29FC38AB-DAF8-E94C-8CA8-81D20CEC96C7}"/>
              </a:ext>
            </a:extLst>
          </p:cNvPr>
          <p:cNvSpPr>
            <a:spLocks noGrp="1"/>
          </p:cNvSpPr>
          <p:nvPr>
            <p:ph sz="quarter" idx="10" hasCustomPrompt="1"/>
          </p:nvPr>
        </p:nvSpPr>
        <p:spPr>
          <a:xfrm>
            <a:off x="161459" y="1905292"/>
            <a:ext cx="3824287" cy="1201737"/>
          </a:xfrm>
          <a:prstGeom prst="rect">
            <a:avLst/>
          </a:prstGeom>
        </p:spPr>
        <p:txBody>
          <a:bodyPr/>
          <a:lstStyle>
            <a:lvl1pPr marL="0" indent="0">
              <a:buNone/>
              <a:defRPr sz="2400" b="1" i="0">
                <a:latin typeface="Raleway" panose="020B0503030101060003" pitchFamily="34" charset="77"/>
              </a:defRPr>
            </a:lvl1pPr>
            <a:lvl2pPr marL="457200" indent="0">
              <a:buNone/>
              <a:defRPr sz="2400" b="0" i="0">
                <a:latin typeface="DM Sans Medium" pitchFamily="2" charset="77"/>
              </a:defRPr>
            </a:lvl2pPr>
            <a:lvl3pPr marL="914400" indent="0">
              <a:buNone/>
              <a:defRPr sz="2400" b="0" i="0">
                <a:latin typeface="DM Sans Medium" pitchFamily="2" charset="77"/>
              </a:defRPr>
            </a:lvl3pPr>
            <a:lvl4pPr marL="1371600" indent="0">
              <a:buNone/>
              <a:defRPr sz="2400" b="0" i="0">
                <a:latin typeface="DM Sans Medium" pitchFamily="2" charset="77"/>
              </a:defRPr>
            </a:lvl4pPr>
            <a:lvl5pPr marL="1828800" indent="0">
              <a:buNone/>
              <a:defRPr sz="2400" b="0" i="0">
                <a:latin typeface="DM Sans Medium" pitchFamily="2" charset="77"/>
              </a:defRPr>
            </a:lvl5pPr>
          </a:lstStyle>
          <a:p>
            <a:pPr lvl="0"/>
            <a:r>
              <a:rPr lang="fr-FR" dirty="0"/>
              <a:t>Titre sous-partie</a:t>
            </a:r>
          </a:p>
        </p:txBody>
      </p:sp>
      <p:sp>
        <p:nvSpPr>
          <p:cNvPr id="23" name="Espace réservé du contenu 2">
            <a:extLst>
              <a:ext uri="{FF2B5EF4-FFF2-40B4-BE49-F238E27FC236}">
                <a16:creationId xmlns:a16="http://schemas.microsoft.com/office/drawing/2014/main" id="{4B920CCB-1B0E-8A47-BE9C-237B4DBEB560}"/>
              </a:ext>
            </a:extLst>
          </p:cNvPr>
          <p:cNvSpPr>
            <a:spLocks noGrp="1"/>
          </p:cNvSpPr>
          <p:nvPr>
            <p:ph sz="quarter" idx="11" hasCustomPrompt="1"/>
          </p:nvPr>
        </p:nvSpPr>
        <p:spPr>
          <a:xfrm>
            <a:off x="161459" y="3261246"/>
            <a:ext cx="3824287" cy="1201737"/>
          </a:xfrm>
          <a:prstGeom prst="rect">
            <a:avLst/>
          </a:prstGeom>
        </p:spPr>
        <p:txBody>
          <a:bodyPr/>
          <a:lstStyle>
            <a:lvl1pPr marL="0" indent="0">
              <a:buNone/>
              <a:defRPr sz="1200" b="0" i="0">
                <a:latin typeface="Raleway" panose="020B0503030101060003" pitchFamily="34" charset="77"/>
              </a:defRPr>
            </a:lvl1pPr>
            <a:lvl2pPr marL="457200" indent="0">
              <a:buNone/>
              <a:defRPr sz="2400" b="0" i="0">
                <a:latin typeface="DM Sans Medium" pitchFamily="2" charset="77"/>
              </a:defRPr>
            </a:lvl2pPr>
            <a:lvl3pPr marL="914400" indent="0">
              <a:buNone/>
              <a:defRPr sz="2400" b="0" i="0">
                <a:latin typeface="DM Sans Medium" pitchFamily="2" charset="77"/>
              </a:defRPr>
            </a:lvl3pPr>
            <a:lvl4pPr marL="1371600" indent="0">
              <a:buNone/>
              <a:defRPr sz="2400" b="0" i="0">
                <a:latin typeface="DM Sans Medium" pitchFamily="2" charset="77"/>
              </a:defRPr>
            </a:lvl4pPr>
            <a:lvl5pPr marL="1828800" indent="0">
              <a:buNone/>
              <a:defRPr sz="2400" b="0" i="0">
                <a:latin typeface="DM Sans Medium" pitchFamily="2" charset="77"/>
              </a:defRPr>
            </a:lvl5pPr>
          </a:lstStyle>
          <a:p>
            <a:pPr lvl="0"/>
            <a:r>
              <a:rPr lang="fr-FR" dirty="0"/>
              <a:t>Paragraphes descriptifs</a:t>
            </a:r>
          </a:p>
        </p:txBody>
      </p:sp>
      <p:grpSp>
        <p:nvGrpSpPr>
          <p:cNvPr id="24" name="Groupe 23">
            <a:extLst>
              <a:ext uri="{FF2B5EF4-FFF2-40B4-BE49-F238E27FC236}">
                <a16:creationId xmlns:a16="http://schemas.microsoft.com/office/drawing/2014/main" id="{C36FE897-92A2-B643-AC70-40F3E0408303}"/>
              </a:ext>
            </a:extLst>
          </p:cNvPr>
          <p:cNvGrpSpPr/>
          <p:nvPr userDrawn="1"/>
        </p:nvGrpSpPr>
        <p:grpSpPr>
          <a:xfrm>
            <a:off x="263525" y="1581862"/>
            <a:ext cx="350851" cy="96764"/>
            <a:chOff x="1069141" y="1555886"/>
            <a:chExt cx="350851" cy="96764"/>
          </a:xfrm>
        </p:grpSpPr>
        <p:sp>
          <p:nvSpPr>
            <p:cNvPr id="25" name="Rectangle 24">
              <a:extLst>
                <a:ext uri="{FF2B5EF4-FFF2-40B4-BE49-F238E27FC236}">
                  <a16:creationId xmlns:a16="http://schemas.microsoft.com/office/drawing/2014/main" id="{8FDEAA4D-42C9-0F4A-B069-2B468B039E2F}"/>
                </a:ext>
              </a:extLst>
            </p:cNvPr>
            <p:cNvSpPr/>
            <p:nvPr userDrawn="1"/>
          </p:nvSpPr>
          <p:spPr>
            <a:xfrm>
              <a:off x="1117799" y="1555887"/>
              <a:ext cx="302193" cy="967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6" name="Rectangle 25">
              <a:extLst>
                <a:ext uri="{FF2B5EF4-FFF2-40B4-BE49-F238E27FC236}">
                  <a16:creationId xmlns:a16="http://schemas.microsoft.com/office/drawing/2014/main" id="{7BEC91ED-145F-D348-BFFA-2B671D0544A7}"/>
                </a:ext>
              </a:extLst>
            </p:cNvPr>
            <p:cNvSpPr/>
            <p:nvPr userDrawn="1"/>
          </p:nvSpPr>
          <p:spPr>
            <a:xfrm>
              <a:off x="1069141" y="1555886"/>
              <a:ext cx="96845" cy="967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29" name="Espace réservé du texte 4">
            <a:extLst>
              <a:ext uri="{FF2B5EF4-FFF2-40B4-BE49-F238E27FC236}">
                <a16:creationId xmlns:a16="http://schemas.microsoft.com/office/drawing/2014/main" id="{9AC046DC-E01A-C94C-A9EA-3A0C76FA4D5E}"/>
              </a:ext>
            </a:extLst>
          </p:cNvPr>
          <p:cNvSpPr>
            <a:spLocks noGrp="1"/>
          </p:cNvSpPr>
          <p:nvPr>
            <p:ph type="body" sz="quarter" idx="12" hasCustomPrompt="1"/>
          </p:nvPr>
        </p:nvSpPr>
        <p:spPr>
          <a:xfrm>
            <a:off x="159506" y="1158900"/>
            <a:ext cx="1327982" cy="469900"/>
          </a:xfrm>
          <a:prstGeom prst="rect">
            <a:avLst/>
          </a:prstGeom>
        </p:spPr>
        <p:txBody>
          <a:bodyPr/>
          <a:lstStyle>
            <a:lvl1pPr marL="0" indent="0">
              <a:buNone/>
              <a:defRPr sz="2400" b="1" i="0">
                <a:latin typeface="Raleway" panose="020B0503030101060003" pitchFamily="34" charset="77"/>
              </a:defRPr>
            </a:lvl1pPr>
          </a:lstStyle>
          <a:p>
            <a:pPr lvl="0"/>
            <a:r>
              <a:rPr lang="fr-FR" dirty="0"/>
              <a:t>01.</a:t>
            </a:r>
          </a:p>
        </p:txBody>
      </p:sp>
      <p:grpSp>
        <p:nvGrpSpPr>
          <p:cNvPr id="30" name="Groupe 29">
            <a:extLst>
              <a:ext uri="{FF2B5EF4-FFF2-40B4-BE49-F238E27FC236}">
                <a16:creationId xmlns:a16="http://schemas.microsoft.com/office/drawing/2014/main" id="{6E9B210E-FFE4-A049-96EA-56572A688FD1}"/>
              </a:ext>
            </a:extLst>
          </p:cNvPr>
          <p:cNvGrpSpPr/>
          <p:nvPr userDrawn="1"/>
        </p:nvGrpSpPr>
        <p:grpSpPr>
          <a:xfrm>
            <a:off x="10701465" y="0"/>
            <a:ext cx="1507782" cy="476671"/>
            <a:chOff x="263524" y="0"/>
            <a:chExt cx="1507782" cy="476671"/>
          </a:xfrm>
        </p:grpSpPr>
        <p:pic>
          <p:nvPicPr>
            <p:cNvPr id="31" name="Image 30">
              <a:extLst>
                <a:ext uri="{FF2B5EF4-FFF2-40B4-BE49-F238E27FC236}">
                  <a16:creationId xmlns:a16="http://schemas.microsoft.com/office/drawing/2014/main" id="{DB00366D-D63D-DD43-8223-E2376671347A}"/>
                </a:ext>
              </a:extLst>
            </p:cNvPr>
            <p:cNvPicPr>
              <a:picLocks noChangeAspect="1"/>
            </p:cNvPicPr>
            <p:nvPr userDrawn="1"/>
          </p:nvPicPr>
          <p:blipFill>
            <a:blip r:embed="rId2"/>
            <a:stretch>
              <a:fillRect/>
            </a:stretch>
          </p:blipFill>
          <p:spPr>
            <a:xfrm>
              <a:off x="263524" y="150656"/>
              <a:ext cx="1099475" cy="165698"/>
            </a:xfrm>
            <a:prstGeom prst="rect">
              <a:avLst/>
            </a:prstGeom>
          </p:spPr>
        </p:pic>
        <p:grpSp>
          <p:nvGrpSpPr>
            <p:cNvPr id="36" name="Groupe 35">
              <a:extLst>
                <a:ext uri="{FF2B5EF4-FFF2-40B4-BE49-F238E27FC236}">
                  <a16:creationId xmlns:a16="http://schemas.microsoft.com/office/drawing/2014/main" id="{09AD5300-97C2-0441-AC2A-7EF32A05F1A3}"/>
                </a:ext>
              </a:extLst>
            </p:cNvPr>
            <p:cNvGrpSpPr/>
            <p:nvPr userDrawn="1"/>
          </p:nvGrpSpPr>
          <p:grpSpPr>
            <a:xfrm>
              <a:off x="1559496" y="0"/>
              <a:ext cx="211810" cy="476671"/>
              <a:chOff x="1804757" y="0"/>
              <a:chExt cx="211810" cy="476676"/>
            </a:xfrm>
          </p:grpSpPr>
          <p:sp>
            <p:nvSpPr>
              <p:cNvPr id="37" name="Rectangle 36">
                <a:extLst>
                  <a:ext uri="{FF2B5EF4-FFF2-40B4-BE49-F238E27FC236}">
                    <a16:creationId xmlns:a16="http://schemas.microsoft.com/office/drawing/2014/main" id="{F96425EB-BB7F-BF46-98D5-0875E070B76E}"/>
                  </a:ext>
                </a:extLst>
              </p:cNvPr>
              <p:cNvSpPr/>
              <p:nvPr userDrawn="1"/>
            </p:nvSpPr>
            <p:spPr>
              <a:xfrm>
                <a:off x="1820477" y="0"/>
                <a:ext cx="196090" cy="476676"/>
              </a:xfrm>
              <a:prstGeom prst="rect">
                <a:avLst/>
              </a:prstGeom>
              <a:solidFill>
                <a:schemeClr val="accent2"/>
              </a:solidFill>
              <a:ln w="9525" cap="flat">
                <a:noFill/>
                <a:prstDash val="solid"/>
                <a:miter/>
              </a:ln>
            </p:spPr>
            <p:txBody>
              <a:bodyPr rtlCol="0" anchor="ctr"/>
              <a:lstStyle/>
              <a:p>
                <a:pPr algn="l"/>
                <a:endParaRPr lang="fr-FR" b="1" dirty="0">
                  <a:solidFill>
                    <a:schemeClr val="accent2"/>
                  </a:solidFill>
                </a:endParaRPr>
              </a:p>
            </p:txBody>
          </p:sp>
          <p:sp>
            <p:nvSpPr>
              <p:cNvPr id="38" name="Rectangle 37">
                <a:extLst>
                  <a:ext uri="{FF2B5EF4-FFF2-40B4-BE49-F238E27FC236}">
                    <a16:creationId xmlns:a16="http://schemas.microsoft.com/office/drawing/2014/main" id="{3C31D945-2B12-DE40-90E5-CA245FEFF6F7}"/>
                  </a:ext>
                </a:extLst>
              </p:cNvPr>
              <p:cNvSpPr/>
              <p:nvPr userDrawn="1"/>
            </p:nvSpPr>
            <p:spPr>
              <a:xfrm>
                <a:off x="1804757" y="0"/>
                <a:ext cx="45719" cy="476676"/>
              </a:xfrm>
              <a:prstGeom prst="rect">
                <a:avLst/>
              </a:prstGeom>
              <a:solidFill>
                <a:schemeClr val="accent3"/>
              </a:solidFill>
              <a:ln w="9525" cap="flat">
                <a:noFill/>
                <a:prstDash val="solid"/>
                <a:miter/>
              </a:ln>
            </p:spPr>
            <p:txBody>
              <a:bodyPr rtlCol="0" anchor="ctr"/>
              <a:lstStyle/>
              <a:p>
                <a:pPr algn="l"/>
                <a:endParaRPr lang="fr-FR" b="1" dirty="0">
                  <a:solidFill>
                    <a:schemeClr val="accent3"/>
                  </a:solidFill>
                </a:endParaRPr>
              </a:p>
            </p:txBody>
          </p:sp>
        </p:grpSp>
      </p:grpSp>
      <p:sp>
        <p:nvSpPr>
          <p:cNvPr id="45" name="Rectangle 44">
            <a:extLst>
              <a:ext uri="{FF2B5EF4-FFF2-40B4-BE49-F238E27FC236}">
                <a16:creationId xmlns:a16="http://schemas.microsoft.com/office/drawing/2014/main" id="{583A1EB4-C289-424A-9F5D-1F7278A0355E}"/>
              </a:ext>
            </a:extLst>
          </p:cNvPr>
          <p:cNvSpPr/>
          <p:nvPr userDrawn="1"/>
        </p:nvSpPr>
        <p:spPr>
          <a:xfrm>
            <a:off x="336542" y="6697190"/>
            <a:ext cx="11945722" cy="1886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9" name="An innovative, large and fast growing vaccine market…">
            <a:extLst>
              <a:ext uri="{FF2B5EF4-FFF2-40B4-BE49-F238E27FC236}">
                <a16:creationId xmlns:a16="http://schemas.microsoft.com/office/drawing/2014/main" id="{963007FB-CBDF-6B47-B9A6-0A68848D63F3}"/>
              </a:ext>
            </a:extLst>
          </p:cNvPr>
          <p:cNvSpPr txBox="1"/>
          <p:nvPr userDrawn="1"/>
        </p:nvSpPr>
        <p:spPr>
          <a:xfrm>
            <a:off x="355515" y="6691746"/>
            <a:ext cx="1996069" cy="174193"/>
          </a:xfrm>
          <a:prstGeom prst="rect">
            <a:avLst/>
          </a:prstGeom>
          <a:ln w="3175">
            <a:miter lim="400000"/>
          </a:ln>
          <a:extLst>
            <a:ext uri="{C572A759-6A51-4108-AA02-DFA0A04FC94B}">
              <ma14:wrappingTextBoxFlag xmlns="" xmlns:ma14="http://schemas.microsoft.com/office/mac/drawingml/2011/main" val="1"/>
            </a:ext>
          </a:extLst>
        </p:spPr>
        <p:txBody>
          <a:bodyPr wrap="square" lIns="25294" tIns="25294" rIns="25294" bIns="25294" anchor="ctr">
            <a:spAutoFit/>
          </a:bodyPr>
          <a:lstStyle/>
          <a:p>
            <a:pPr algn="l">
              <a:defRPr sz="900" b="0">
                <a:latin typeface="DM Mono Regular"/>
                <a:ea typeface="DM Mono Regular"/>
                <a:cs typeface="DM Mono Regular"/>
                <a:sym typeface="DM Mono Regular"/>
              </a:defRPr>
            </a:pPr>
            <a:r>
              <a:rPr lang="fr-FR" sz="800" b="0" i="0" dirty="0">
                <a:solidFill>
                  <a:schemeClr val="bg1"/>
                </a:solidFill>
                <a:latin typeface="Raleway" panose="020B0503030101060003" pitchFamily="34" charset="77"/>
              </a:rPr>
              <a:t>Confidentiel</a:t>
            </a:r>
            <a:endParaRPr sz="800" b="0" i="0" dirty="0">
              <a:solidFill>
                <a:schemeClr val="bg1"/>
              </a:solidFill>
              <a:latin typeface="Raleway" panose="020B0503030101060003" pitchFamily="34" charset="77"/>
            </a:endParaRPr>
          </a:p>
        </p:txBody>
      </p:sp>
      <p:sp>
        <p:nvSpPr>
          <p:cNvPr id="51" name="An innovative, large and fast growing vaccine market…">
            <a:extLst>
              <a:ext uri="{FF2B5EF4-FFF2-40B4-BE49-F238E27FC236}">
                <a16:creationId xmlns:a16="http://schemas.microsoft.com/office/drawing/2014/main" id="{7899E9D4-9EF4-0A40-B2AE-9F09B31DB101}"/>
              </a:ext>
            </a:extLst>
          </p:cNvPr>
          <p:cNvSpPr txBox="1"/>
          <p:nvPr userDrawn="1"/>
        </p:nvSpPr>
        <p:spPr>
          <a:xfrm>
            <a:off x="11187903" y="6683806"/>
            <a:ext cx="832393" cy="174193"/>
          </a:xfrm>
          <a:prstGeom prst="rect">
            <a:avLst/>
          </a:prstGeom>
          <a:ln w="3175">
            <a:miter lim="400000"/>
          </a:ln>
          <a:extLst>
            <a:ext uri="{C572A759-6A51-4108-AA02-DFA0A04FC94B}">
              <ma14:wrappingTextBoxFlag xmlns="" xmlns:ma14="http://schemas.microsoft.com/office/mac/drawingml/2011/main" val="1"/>
            </a:ext>
          </a:extLst>
        </p:spPr>
        <p:txBody>
          <a:bodyPr wrap="square" lIns="25294" tIns="25294" rIns="25294" bIns="25294" anchor="ctr">
            <a:spAutoFit/>
          </a:bodyPr>
          <a:lstStyle/>
          <a:p>
            <a:pPr algn="r">
              <a:defRPr sz="900" b="0">
                <a:latin typeface="DM Mono Regular"/>
                <a:ea typeface="DM Mono Regular"/>
                <a:cs typeface="DM Mono Regular"/>
                <a:sym typeface="DM Mono Regular"/>
              </a:defRPr>
            </a:pPr>
            <a:fld id="{EFB3A0EC-D94B-2840-AE70-9EEEE52A770A}" type="slidenum">
              <a:rPr lang="fr-FR" sz="800" b="0" i="0" smtClean="0">
                <a:solidFill>
                  <a:schemeClr val="bg1"/>
                </a:solidFill>
                <a:latin typeface="Raleway" panose="020B0503030101060003" pitchFamily="34" charset="77"/>
              </a:rPr>
              <a:t>‹N°›</a:t>
            </a:fld>
            <a:endParaRPr sz="800" b="0" i="0" dirty="0">
              <a:solidFill>
                <a:schemeClr val="bg1"/>
              </a:solidFill>
              <a:latin typeface="Raleway" panose="020B0503030101060003" pitchFamily="34" charset="77"/>
            </a:endParaRPr>
          </a:p>
        </p:txBody>
      </p:sp>
    </p:spTree>
    <p:extLst>
      <p:ext uri="{BB962C8B-B14F-4D97-AF65-F5344CB8AC3E}">
        <p14:creationId xmlns:p14="http://schemas.microsoft.com/office/powerpoint/2010/main" val="20605928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cxnSp>
        <p:nvCxnSpPr>
          <p:cNvPr id="22" name="Connecteur droit 21">
            <a:extLst>
              <a:ext uri="{FF2B5EF4-FFF2-40B4-BE49-F238E27FC236}">
                <a16:creationId xmlns:a16="http://schemas.microsoft.com/office/drawing/2014/main" id="{FBFF5B37-677E-234D-80EF-787783295826}"/>
              </a:ext>
            </a:extLst>
          </p:cNvPr>
          <p:cNvCxnSpPr/>
          <p:nvPr userDrawn="1"/>
        </p:nvCxnSpPr>
        <p:spPr>
          <a:xfrm>
            <a:off x="263525" y="476672"/>
            <a:ext cx="11749294" cy="0"/>
          </a:xfrm>
          <a:prstGeom prst="line">
            <a:avLst/>
          </a:prstGeom>
        </p:spPr>
        <p:style>
          <a:lnRef idx="1">
            <a:schemeClr val="dk1"/>
          </a:lnRef>
          <a:fillRef idx="0">
            <a:schemeClr val="dk1"/>
          </a:fillRef>
          <a:effectRef idx="0">
            <a:schemeClr val="dk1"/>
          </a:effectRef>
          <a:fontRef idx="minor">
            <a:schemeClr val="tx1"/>
          </a:fontRef>
        </p:style>
      </p:cxnSp>
      <p:sp>
        <p:nvSpPr>
          <p:cNvPr id="29" name="Espace réservé du texte 4">
            <a:extLst>
              <a:ext uri="{FF2B5EF4-FFF2-40B4-BE49-F238E27FC236}">
                <a16:creationId xmlns:a16="http://schemas.microsoft.com/office/drawing/2014/main" id="{43B016B6-1288-004B-B91D-7E81B6FF47C4}"/>
              </a:ext>
            </a:extLst>
          </p:cNvPr>
          <p:cNvSpPr>
            <a:spLocks noGrp="1"/>
          </p:cNvSpPr>
          <p:nvPr>
            <p:ph type="body" sz="quarter" idx="12" hasCustomPrompt="1"/>
          </p:nvPr>
        </p:nvSpPr>
        <p:spPr>
          <a:xfrm>
            <a:off x="140707" y="2871274"/>
            <a:ext cx="2102431" cy="1511358"/>
          </a:xfrm>
          <a:prstGeom prst="rect">
            <a:avLst/>
          </a:prstGeom>
        </p:spPr>
        <p:txBody>
          <a:bodyPr/>
          <a:lstStyle>
            <a:lvl1pPr marL="0" indent="0">
              <a:buNone/>
              <a:defRPr sz="9000" b="1" i="0">
                <a:latin typeface="Raleway" panose="020B0503030101060003" pitchFamily="34" charset="77"/>
              </a:defRPr>
            </a:lvl1pPr>
          </a:lstStyle>
          <a:p>
            <a:pPr lvl="0"/>
            <a:r>
              <a:rPr lang="fr-FR" dirty="0"/>
              <a:t>01.</a:t>
            </a:r>
          </a:p>
        </p:txBody>
      </p:sp>
      <p:sp>
        <p:nvSpPr>
          <p:cNvPr id="3" name="Espace réservé du contenu 2">
            <a:extLst>
              <a:ext uri="{FF2B5EF4-FFF2-40B4-BE49-F238E27FC236}">
                <a16:creationId xmlns:a16="http://schemas.microsoft.com/office/drawing/2014/main" id="{78FC1123-072B-CA4A-823F-4363ADDD6BB9}"/>
              </a:ext>
            </a:extLst>
          </p:cNvPr>
          <p:cNvSpPr>
            <a:spLocks noGrp="1"/>
          </p:cNvSpPr>
          <p:nvPr>
            <p:ph sz="quarter" idx="13" hasCustomPrompt="1"/>
          </p:nvPr>
        </p:nvSpPr>
        <p:spPr>
          <a:xfrm>
            <a:off x="4224338" y="3140968"/>
            <a:ext cx="7775575" cy="864357"/>
          </a:xfrm>
          <a:prstGeom prst="rect">
            <a:avLst/>
          </a:prstGeom>
        </p:spPr>
        <p:txBody>
          <a:bodyPr/>
          <a:lstStyle>
            <a:lvl1pPr marL="0" indent="0">
              <a:buNone/>
              <a:defRPr sz="5400" b="1" i="0">
                <a:latin typeface="Raleway" panose="020B0503030101060003" pitchFamily="34" charset="77"/>
              </a:defRPr>
            </a:lvl1pPr>
          </a:lstStyle>
          <a:p>
            <a:pPr lvl="0"/>
            <a:r>
              <a:rPr lang="fr-FR" dirty="0"/>
              <a:t>Titre de la partie </a:t>
            </a:r>
          </a:p>
        </p:txBody>
      </p:sp>
      <p:grpSp>
        <p:nvGrpSpPr>
          <p:cNvPr id="30" name="Groupe 29">
            <a:extLst>
              <a:ext uri="{FF2B5EF4-FFF2-40B4-BE49-F238E27FC236}">
                <a16:creationId xmlns:a16="http://schemas.microsoft.com/office/drawing/2014/main" id="{980E7C39-FD8A-214A-B516-605BB700B14C}"/>
              </a:ext>
            </a:extLst>
          </p:cNvPr>
          <p:cNvGrpSpPr/>
          <p:nvPr userDrawn="1"/>
        </p:nvGrpSpPr>
        <p:grpSpPr>
          <a:xfrm>
            <a:off x="-25689" y="6691005"/>
            <a:ext cx="12234936" cy="188642"/>
            <a:chOff x="1066052" y="1555886"/>
            <a:chExt cx="739983" cy="96764"/>
          </a:xfrm>
        </p:grpSpPr>
        <p:sp>
          <p:nvSpPr>
            <p:cNvPr id="32" name="Rectangle 31">
              <a:extLst>
                <a:ext uri="{FF2B5EF4-FFF2-40B4-BE49-F238E27FC236}">
                  <a16:creationId xmlns:a16="http://schemas.microsoft.com/office/drawing/2014/main" id="{BE6F5966-7304-0340-ACE3-1140F9C8615F}"/>
                </a:ext>
              </a:extLst>
            </p:cNvPr>
            <p:cNvSpPr/>
            <p:nvPr userDrawn="1"/>
          </p:nvSpPr>
          <p:spPr>
            <a:xfrm>
              <a:off x="1083544" y="1555886"/>
              <a:ext cx="722491" cy="967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3" name="Rectangle 32">
              <a:extLst>
                <a:ext uri="{FF2B5EF4-FFF2-40B4-BE49-F238E27FC236}">
                  <a16:creationId xmlns:a16="http://schemas.microsoft.com/office/drawing/2014/main" id="{20483842-0AC2-004F-89DC-FB8603D31F41}"/>
                </a:ext>
              </a:extLst>
            </p:cNvPr>
            <p:cNvSpPr/>
            <p:nvPr userDrawn="1"/>
          </p:nvSpPr>
          <p:spPr>
            <a:xfrm>
              <a:off x="1066052" y="1555886"/>
              <a:ext cx="17492" cy="967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grpSp>
        <p:nvGrpSpPr>
          <p:cNvPr id="25" name="Groupe 24">
            <a:extLst>
              <a:ext uri="{FF2B5EF4-FFF2-40B4-BE49-F238E27FC236}">
                <a16:creationId xmlns:a16="http://schemas.microsoft.com/office/drawing/2014/main" id="{C3073883-47BA-2E4E-B5F9-4D25D0A6683A}"/>
              </a:ext>
            </a:extLst>
          </p:cNvPr>
          <p:cNvGrpSpPr/>
          <p:nvPr userDrawn="1"/>
        </p:nvGrpSpPr>
        <p:grpSpPr>
          <a:xfrm>
            <a:off x="10701465" y="0"/>
            <a:ext cx="1507782" cy="476671"/>
            <a:chOff x="263524" y="0"/>
            <a:chExt cx="1507782" cy="476671"/>
          </a:xfrm>
        </p:grpSpPr>
        <p:pic>
          <p:nvPicPr>
            <p:cNvPr id="31" name="Image 30">
              <a:extLst>
                <a:ext uri="{FF2B5EF4-FFF2-40B4-BE49-F238E27FC236}">
                  <a16:creationId xmlns:a16="http://schemas.microsoft.com/office/drawing/2014/main" id="{B9BC027F-F8C4-3241-8C81-7EC257C3B2D4}"/>
                </a:ext>
              </a:extLst>
            </p:cNvPr>
            <p:cNvPicPr>
              <a:picLocks noChangeAspect="1"/>
            </p:cNvPicPr>
            <p:nvPr userDrawn="1"/>
          </p:nvPicPr>
          <p:blipFill>
            <a:blip r:embed="rId2"/>
            <a:stretch>
              <a:fillRect/>
            </a:stretch>
          </p:blipFill>
          <p:spPr>
            <a:xfrm>
              <a:off x="263524" y="150656"/>
              <a:ext cx="1099475" cy="165698"/>
            </a:xfrm>
            <a:prstGeom prst="rect">
              <a:avLst/>
            </a:prstGeom>
          </p:spPr>
        </p:pic>
        <p:grpSp>
          <p:nvGrpSpPr>
            <p:cNvPr id="34" name="Groupe 33">
              <a:extLst>
                <a:ext uri="{FF2B5EF4-FFF2-40B4-BE49-F238E27FC236}">
                  <a16:creationId xmlns:a16="http://schemas.microsoft.com/office/drawing/2014/main" id="{F2880C47-D11C-4A45-9325-D64578EC9CE1}"/>
                </a:ext>
              </a:extLst>
            </p:cNvPr>
            <p:cNvGrpSpPr/>
            <p:nvPr userDrawn="1"/>
          </p:nvGrpSpPr>
          <p:grpSpPr>
            <a:xfrm>
              <a:off x="1559496" y="0"/>
              <a:ext cx="211810" cy="476671"/>
              <a:chOff x="1804757" y="0"/>
              <a:chExt cx="211810" cy="476676"/>
            </a:xfrm>
          </p:grpSpPr>
          <p:sp>
            <p:nvSpPr>
              <p:cNvPr id="35" name="Rectangle 34">
                <a:extLst>
                  <a:ext uri="{FF2B5EF4-FFF2-40B4-BE49-F238E27FC236}">
                    <a16:creationId xmlns:a16="http://schemas.microsoft.com/office/drawing/2014/main" id="{1CD54382-D705-3843-92FE-C1759A1276CE}"/>
                  </a:ext>
                </a:extLst>
              </p:cNvPr>
              <p:cNvSpPr/>
              <p:nvPr userDrawn="1"/>
            </p:nvSpPr>
            <p:spPr>
              <a:xfrm>
                <a:off x="1820477" y="0"/>
                <a:ext cx="196090" cy="476676"/>
              </a:xfrm>
              <a:prstGeom prst="rect">
                <a:avLst/>
              </a:prstGeom>
              <a:solidFill>
                <a:schemeClr val="accent2"/>
              </a:solidFill>
              <a:ln w="9525" cap="flat">
                <a:noFill/>
                <a:prstDash val="solid"/>
                <a:miter/>
              </a:ln>
            </p:spPr>
            <p:txBody>
              <a:bodyPr rtlCol="0" anchor="ctr"/>
              <a:lstStyle/>
              <a:p>
                <a:pPr algn="l"/>
                <a:endParaRPr lang="fr-FR" b="1" dirty="0">
                  <a:solidFill>
                    <a:schemeClr val="accent2"/>
                  </a:solidFill>
                </a:endParaRPr>
              </a:p>
            </p:txBody>
          </p:sp>
          <p:sp>
            <p:nvSpPr>
              <p:cNvPr id="36" name="Rectangle 35">
                <a:extLst>
                  <a:ext uri="{FF2B5EF4-FFF2-40B4-BE49-F238E27FC236}">
                    <a16:creationId xmlns:a16="http://schemas.microsoft.com/office/drawing/2014/main" id="{2B7E1175-1361-1B47-92D7-6962966A1D10}"/>
                  </a:ext>
                </a:extLst>
              </p:cNvPr>
              <p:cNvSpPr/>
              <p:nvPr userDrawn="1"/>
            </p:nvSpPr>
            <p:spPr>
              <a:xfrm>
                <a:off x="1804757" y="0"/>
                <a:ext cx="45719" cy="476676"/>
              </a:xfrm>
              <a:prstGeom prst="rect">
                <a:avLst/>
              </a:prstGeom>
              <a:solidFill>
                <a:schemeClr val="accent3"/>
              </a:solidFill>
              <a:ln w="9525" cap="flat">
                <a:noFill/>
                <a:prstDash val="solid"/>
                <a:miter/>
              </a:ln>
            </p:spPr>
            <p:txBody>
              <a:bodyPr rtlCol="0" anchor="ctr"/>
              <a:lstStyle/>
              <a:p>
                <a:pPr algn="l"/>
                <a:endParaRPr lang="fr-FR" b="1" dirty="0">
                  <a:solidFill>
                    <a:schemeClr val="accent3"/>
                  </a:solidFill>
                </a:endParaRPr>
              </a:p>
            </p:txBody>
          </p:sp>
        </p:grpSp>
      </p:grpSp>
      <p:grpSp>
        <p:nvGrpSpPr>
          <p:cNvPr id="37" name="Groupe 36">
            <a:extLst>
              <a:ext uri="{FF2B5EF4-FFF2-40B4-BE49-F238E27FC236}">
                <a16:creationId xmlns:a16="http://schemas.microsoft.com/office/drawing/2014/main" id="{29837227-19F0-A147-81D6-D48814BD7FA4}"/>
              </a:ext>
            </a:extLst>
          </p:cNvPr>
          <p:cNvGrpSpPr/>
          <p:nvPr userDrawn="1"/>
        </p:nvGrpSpPr>
        <p:grpSpPr>
          <a:xfrm>
            <a:off x="-25689" y="6691005"/>
            <a:ext cx="12234936" cy="188642"/>
            <a:chOff x="1066052" y="1555886"/>
            <a:chExt cx="739983" cy="96764"/>
          </a:xfrm>
        </p:grpSpPr>
        <p:sp>
          <p:nvSpPr>
            <p:cNvPr id="38" name="Rectangle 37">
              <a:extLst>
                <a:ext uri="{FF2B5EF4-FFF2-40B4-BE49-F238E27FC236}">
                  <a16:creationId xmlns:a16="http://schemas.microsoft.com/office/drawing/2014/main" id="{FDEF6795-1F1C-0D48-8317-52E7D7B22AE4}"/>
                </a:ext>
              </a:extLst>
            </p:cNvPr>
            <p:cNvSpPr/>
            <p:nvPr userDrawn="1"/>
          </p:nvSpPr>
          <p:spPr>
            <a:xfrm>
              <a:off x="1083544" y="1555886"/>
              <a:ext cx="722491" cy="967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9" name="Rectangle 38">
              <a:extLst>
                <a:ext uri="{FF2B5EF4-FFF2-40B4-BE49-F238E27FC236}">
                  <a16:creationId xmlns:a16="http://schemas.microsoft.com/office/drawing/2014/main" id="{56707B1E-F1BC-4E4A-897F-219802AAAFAA}"/>
                </a:ext>
              </a:extLst>
            </p:cNvPr>
            <p:cNvSpPr/>
            <p:nvPr userDrawn="1"/>
          </p:nvSpPr>
          <p:spPr>
            <a:xfrm>
              <a:off x="1066052" y="1555886"/>
              <a:ext cx="17492" cy="967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42" name="An innovative, large and fast growing vaccine market…">
            <a:extLst>
              <a:ext uri="{FF2B5EF4-FFF2-40B4-BE49-F238E27FC236}">
                <a16:creationId xmlns:a16="http://schemas.microsoft.com/office/drawing/2014/main" id="{22ABB8F3-B118-8A4F-8DD1-0D8B36B4F77A}"/>
              </a:ext>
            </a:extLst>
          </p:cNvPr>
          <p:cNvSpPr txBox="1"/>
          <p:nvPr userDrawn="1"/>
        </p:nvSpPr>
        <p:spPr>
          <a:xfrm>
            <a:off x="355515" y="6691746"/>
            <a:ext cx="1996069" cy="174193"/>
          </a:xfrm>
          <a:prstGeom prst="rect">
            <a:avLst/>
          </a:prstGeom>
          <a:ln w="3175">
            <a:miter lim="400000"/>
          </a:ln>
          <a:extLst>
            <a:ext uri="{C572A759-6A51-4108-AA02-DFA0A04FC94B}">
              <ma14:wrappingTextBoxFlag xmlns="" xmlns:ma14="http://schemas.microsoft.com/office/mac/drawingml/2011/main" val="1"/>
            </a:ext>
          </a:extLst>
        </p:spPr>
        <p:txBody>
          <a:bodyPr wrap="square" lIns="25294" tIns="25294" rIns="25294" bIns="25294" anchor="ctr">
            <a:spAutoFit/>
          </a:bodyPr>
          <a:lstStyle/>
          <a:p>
            <a:pPr algn="l">
              <a:defRPr sz="900" b="0">
                <a:latin typeface="DM Mono Regular"/>
                <a:ea typeface="DM Mono Regular"/>
                <a:cs typeface="DM Mono Regular"/>
                <a:sym typeface="DM Mono Regular"/>
              </a:defRPr>
            </a:pPr>
            <a:r>
              <a:rPr lang="fr-FR" sz="800" b="0" i="0" dirty="0">
                <a:solidFill>
                  <a:schemeClr val="bg1"/>
                </a:solidFill>
                <a:latin typeface="Raleway" panose="020B0503030101060003" pitchFamily="34" charset="77"/>
              </a:rPr>
              <a:t>Confidentiel</a:t>
            </a:r>
            <a:endParaRPr sz="800" b="0" i="0" dirty="0">
              <a:solidFill>
                <a:schemeClr val="bg1"/>
              </a:solidFill>
              <a:latin typeface="Raleway" panose="020B0503030101060003" pitchFamily="34" charset="77"/>
            </a:endParaRPr>
          </a:p>
        </p:txBody>
      </p:sp>
      <p:sp>
        <p:nvSpPr>
          <p:cNvPr id="44" name="An innovative, large and fast growing vaccine market…">
            <a:extLst>
              <a:ext uri="{FF2B5EF4-FFF2-40B4-BE49-F238E27FC236}">
                <a16:creationId xmlns:a16="http://schemas.microsoft.com/office/drawing/2014/main" id="{070385E7-8555-F04C-BDD7-F9102033FEDF}"/>
              </a:ext>
            </a:extLst>
          </p:cNvPr>
          <p:cNvSpPr txBox="1"/>
          <p:nvPr userDrawn="1"/>
        </p:nvSpPr>
        <p:spPr>
          <a:xfrm>
            <a:off x="11187903" y="6683806"/>
            <a:ext cx="832393" cy="174193"/>
          </a:xfrm>
          <a:prstGeom prst="rect">
            <a:avLst/>
          </a:prstGeom>
          <a:ln w="3175">
            <a:miter lim="400000"/>
          </a:ln>
          <a:extLst>
            <a:ext uri="{C572A759-6A51-4108-AA02-DFA0A04FC94B}">
              <ma14:wrappingTextBoxFlag xmlns="" xmlns:ma14="http://schemas.microsoft.com/office/mac/drawingml/2011/main" val="1"/>
            </a:ext>
          </a:extLst>
        </p:spPr>
        <p:txBody>
          <a:bodyPr wrap="square" lIns="25294" tIns="25294" rIns="25294" bIns="25294" anchor="ctr">
            <a:spAutoFit/>
          </a:bodyPr>
          <a:lstStyle/>
          <a:p>
            <a:pPr algn="r">
              <a:defRPr sz="900" b="0">
                <a:latin typeface="DM Mono Regular"/>
                <a:ea typeface="DM Mono Regular"/>
                <a:cs typeface="DM Mono Regular"/>
                <a:sym typeface="DM Mono Regular"/>
              </a:defRPr>
            </a:pPr>
            <a:fld id="{EFB3A0EC-D94B-2840-AE70-9EEEE52A770A}" type="slidenum">
              <a:rPr lang="fr-FR" sz="800" b="0" i="0" smtClean="0">
                <a:solidFill>
                  <a:schemeClr val="bg1"/>
                </a:solidFill>
                <a:latin typeface="Raleway" panose="020B0503030101060003" pitchFamily="34" charset="77"/>
              </a:rPr>
              <a:t>‹N°›</a:t>
            </a:fld>
            <a:endParaRPr sz="800" b="0" i="0" dirty="0">
              <a:solidFill>
                <a:schemeClr val="bg1"/>
              </a:solidFill>
              <a:latin typeface="Raleway" panose="020B0503030101060003" pitchFamily="34" charset="77"/>
            </a:endParaRPr>
          </a:p>
        </p:txBody>
      </p:sp>
    </p:spTree>
    <p:extLst>
      <p:ext uri="{BB962C8B-B14F-4D97-AF65-F5344CB8AC3E}">
        <p14:creationId xmlns:p14="http://schemas.microsoft.com/office/powerpoint/2010/main" val="23036578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cxnSp>
        <p:nvCxnSpPr>
          <p:cNvPr id="3" name="Connecteur droit 2">
            <a:extLst>
              <a:ext uri="{FF2B5EF4-FFF2-40B4-BE49-F238E27FC236}">
                <a16:creationId xmlns:a16="http://schemas.microsoft.com/office/drawing/2014/main" id="{728849DD-18BF-DA4B-AAB6-434343D6BBEA}"/>
              </a:ext>
            </a:extLst>
          </p:cNvPr>
          <p:cNvCxnSpPr/>
          <p:nvPr userDrawn="1"/>
        </p:nvCxnSpPr>
        <p:spPr>
          <a:xfrm>
            <a:off x="263525" y="476672"/>
            <a:ext cx="11749294" cy="0"/>
          </a:xfrm>
          <a:prstGeom prst="line">
            <a:avLst/>
          </a:prstGeom>
        </p:spPr>
        <p:style>
          <a:lnRef idx="1">
            <a:schemeClr val="dk1"/>
          </a:lnRef>
          <a:fillRef idx="0">
            <a:schemeClr val="dk1"/>
          </a:fillRef>
          <a:effectRef idx="0">
            <a:schemeClr val="dk1"/>
          </a:effectRef>
          <a:fontRef idx="minor">
            <a:schemeClr val="tx1"/>
          </a:fontRef>
        </p:style>
      </p:cxnSp>
      <p:grpSp>
        <p:nvGrpSpPr>
          <p:cNvPr id="33" name="Groupe 32">
            <a:extLst>
              <a:ext uri="{FF2B5EF4-FFF2-40B4-BE49-F238E27FC236}">
                <a16:creationId xmlns:a16="http://schemas.microsoft.com/office/drawing/2014/main" id="{A2D40C76-AA85-C948-A4B1-EB7D9F59DD99}"/>
              </a:ext>
            </a:extLst>
          </p:cNvPr>
          <p:cNvGrpSpPr/>
          <p:nvPr userDrawn="1"/>
        </p:nvGrpSpPr>
        <p:grpSpPr>
          <a:xfrm>
            <a:off x="-25689" y="6691005"/>
            <a:ext cx="12234936" cy="188642"/>
            <a:chOff x="1066052" y="1555886"/>
            <a:chExt cx="739983" cy="96764"/>
          </a:xfrm>
        </p:grpSpPr>
        <p:sp>
          <p:nvSpPr>
            <p:cNvPr id="34" name="Rectangle 33">
              <a:extLst>
                <a:ext uri="{FF2B5EF4-FFF2-40B4-BE49-F238E27FC236}">
                  <a16:creationId xmlns:a16="http://schemas.microsoft.com/office/drawing/2014/main" id="{E7F9FF1B-1E6A-F74C-867F-7F1C42207E61}"/>
                </a:ext>
              </a:extLst>
            </p:cNvPr>
            <p:cNvSpPr/>
            <p:nvPr userDrawn="1"/>
          </p:nvSpPr>
          <p:spPr>
            <a:xfrm>
              <a:off x="1083544" y="1555886"/>
              <a:ext cx="722491" cy="967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5" name="Rectangle 34">
              <a:extLst>
                <a:ext uri="{FF2B5EF4-FFF2-40B4-BE49-F238E27FC236}">
                  <a16:creationId xmlns:a16="http://schemas.microsoft.com/office/drawing/2014/main" id="{9E02B8CC-AE65-9A4F-8319-41A30D35B0FD}"/>
                </a:ext>
              </a:extLst>
            </p:cNvPr>
            <p:cNvSpPr/>
            <p:nvPr userDrawn="1"/>
          </p:nvSpPr>
          <p:spPr>
            <a:xfrm>
              <a:off x="1066052" y="1555886"/>
              <a:ext cx="17492" cy="967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20" name="Espace réservé du contenu 2">
            <a:extLst>
              <a:ext uri="{FF2B5EF4-FFF2-40B4-BE49-F238E27FC236}">
                <a16:creationId xmlns:a16="http://schemas.microsoft.com/office/drawing/2014/main" id="{71AF057F-6EB0-1A4D-A8FC-E4BF83DDB89F}"/>
              </a:ext>
            </a:extLst>
          </p:cNvPr>
          <p:cNvSpPr>
            <a:spLocks noGrp="1"/>
          </p:cNvSpPr>
          <p:nvPr>
            <p:ph sz="quarter" idx="10" hasCustomPrompt="1"/>
          </p:nvPr>
        </p:nvSpPr>
        <p:spPr>
          <a:xfrm>
            <a:off x="983432" y="693452"/>
            <a:ext cx="11014005" cy="811967"/>
          </a:xfrm>
          <a:prstGeom prst="rect">
            <a:avLst/>
          </a:prstGeom>
        </p:spPr>
        <p:txBody>
          <a:bodyPr/>
          <a:lstStyle>
            <a:lvl1pPr marL="0" indent="0">
              <a:buNone/>
              <a:defRPr sz="2400" b="1" i="0">
                <a:latin typeface="Raleway" panose="020B0503030101060003" pitchFamily="34" charset="77"/>
              </a:defRPr>
            </a:lvl1pPr>
            <a:lvl2pPr marL="457200" indent="0">
              <a:buNone/>
              <a:defRPr sz="2400" b="0" i="0">
                <a:latin typeface="DM Sans Medium" pitchFamily="2" charset="77"/>
              </a:defRPr>
            </a:lvl2pPr>
            <a:lvl3pPr marL="914400" indent="0">
              <a:buNone/>
              <a:defRPr sz="2400" b="0" i="0">
                <a:latin typeface="DM Sans Medium" pitchFamily="2" charset="77"/>
              </a:defRPr>
            </a:lvl3pPr>
            <a:lvl4pPr marL="1371600" indent="0">
              <a:buNone/>
              <a:defRPr sz="2400" b="0" i="0">
                <a:latin typeface="DM Sans Medium" pitchFamily="2" charset="77"/>
              </a:defRPr>
            </a:lvl4pPr>
            <a:lvl5pPr marL="1828800" indent="0">
              <a:buNone/>
              <a:defRPr sz="2400" b="0" i="0">
                <a:latin typeface="DM Sans Medium" pitchFamily="2" charset="77"/>
              </a:defRPr>
            </a:lvl5pPr>
          </a:lstStyle>
          <a:p>
            <a:pPr lvl="0"/>
            <a:r>
              <a:rPr lang="fr-FR" dirty="0"/>
              <a:t>Titre sous-partie</a:t>
            </a:r>
          </a:p>
        </p:txBody>
      </p:sp>
      <p:sp>
        <p:nvSpPr>
          <p:cNvPr id="21" name="Espace réservé du contenu 2">
            <a:extLst>
              <a:ext uri="{FF2B5EF4-FFF2-40B4-BE49-F238E27FC236}">
                <a16:creationId xmlns:a16="http://schemas.microsoft.com/office/drawing/2014/main" id="{CF5A7FF7-DC43-494D-8AE0-52F2D49783F6}"/>
              </a:ext>
            </a:extLst>
          </p:cNvPr>
          <p:cNvSpPr>
            <a:spLocks noGrp="1"/>
          </p:cNvSpPr>
          <p:nvPr>
            <p:ph sz="quarter" idx="11" hasCustomPrompt="1"/>
          </p:nvPr>
        </p:nvSpPr>
        <p:spPr>
          <a:xfrm>
            <a:off x="983432" y="1527071"/>
            <a:ext cx="11014005" cy="533778"/>
          </a:xfrm>
          <a:prstGeom prst="rect">
            <a:avLst/>
          </a:prstGeom>
        </p:spPr>
        <p:txBody>
          <a:bodyPr/>
          <a:lstStyle>
            <a:lvl1pPr marL="0" indent="0">
              <a:buNone/>
              <a:defRPr sz="1200" b="0" i="0">
                <a:latin typeface="Raleway" panose="020B0503030101060003" pitchFamily="34" charset="77"/>
              </a:defRPr>
            </a:lvl1pPr>
            <a:lvl2pPr marL="457200" indent="0">
              <a:buNone/>
              <a:defRPr sz="2400" b="0" i="0">
                <a:latin typeface="DM Sans Medium" pitchFamily="2" charset="77"/>
              </a:defRPr>
            </a:lvl2pPr>
            <a:lvl3pPr marL="914400" indent="0">
              <a:buNone/>
              <a:defRPr sz="2400" b="0" i="0">
                <a:latin typeface="DM Sans Medium" pitchFamily="2" charset="77"/>
              </a:defRPr>
            </a:lvl3pPr>
            <a:lvl4pPr marL="1371600" indent="0">
              <a:buNone/>
              <a:defRPr sz="2400" b="0" i="0">
                <a:latin typeface="DM Sans Medium" pitchFamily="2" charset="77"/>
              </a:defRPr>
            </a:lvl4pPr>
            <a:lvl5pPr marL="1828800" indent="0">
              <a:buNone/>
              <a:defRPr sz="2400" b="0" i="0">
                <a:latin typeface="DM Sans Medium" pitchFamily="2" charset="77"/>
              </a:defRPr>
            </a:lvl5pPr>
          </a:lstStyle>
          <a:p>
            <a:pPr lvl="0"/>
            <a:r>
              <a:rPr lang="fr-FR" dirty="0"/>
              <a:t>Paragraphes descriptifs</a:t>
            </a:r>
          </a:p>
        </p:txBody>
      </p:sp>
      <p:grpSp>
        <p:nvGrpSpPr>
          <p:cNvPr id="28" name="Groupe 27">
            <a:extLst>
              <a:ext uri="{FF2B5EF4-FFF2-40B4-BE49-F238E27FC236}">
                <a16:creationId xmlns:a16="http://schemas.microsoft.com/office/drawing/2014/main" id="{FEACB313-2B75-DE44-B1A3-0E25C06F4FD5}"/>
              </a:ext>
            </a:extLst>
          </p:cNvPr>
          <p:cNvGrpSpPr/>
          <p:nvPr userDrawn="1"/>
        </p:nvGrpSpPr>
        <p:grpSpPr>
          <a:xfrm>
            <a:off x="263525" y="1109405"/>
            <a:ext cx="350851" cy="96764"/>
            <a:chOff x="1069141" y="1555886"/>
            <a:chExt cx="350851" cy="96764"/>
          </a:xfrm>
        </p:grpSpPr>
        <p:sp>
          <p:nvSpPr>
            <p:cNvPr id="29" name="Rectangle 28">
              <a:extLst>
                <a:ext uri="{FF2B5EF4-FFF2-40B4-BE49-F238E27FC236}">
                  <a16:creationId xmlns:a16="http://schemas.microsoft.com/office/drawing/2014/main" id="{66E30DEF-62C5-1E4C-AA2F-3E8E2CF7BEDB}"/>
                </a:ext>
              </a:extLst>
            </p:cNvPr>
            <p:cNvSpPr/>
            <p:nvPr userDrawn="1"/>
          </p:nvSpPr>
          <p:spPr>
            <a:xfrm>
              <a:off x="1117799" y="1555887"/>
              <a:ext cx="302193" cy="967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6" name="Rectangle 35">
              <a:extLst>
                <a:ext uri="{FF2B5EF4-FFF2-40B4-BE49-F238E27FC236}">
                  <a16:creationId xmlns:a16="http://schemas.microsoft.com/office/drawing/2014/main" id="{A51817F4-2B8C-4C45-9D47-D1D7613B93A7}"/>
                </a:ext>
              </a:extLst>
            </p:cNvPr>
            <p:cNvSpPr/>
            <p:nvPr userDrawn="1"/>
          </p:nvSpPr>
          <p:spPr>
            <a:xfrm>
              <a:off x="1069141" y="1555886"/>
              <a:ext cx="96845" cy="967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37" name="Espace réservé du texte 4">
            <a:extLst>
              <a:ext uri="{FF2B5EF4-FFF2-40B4-BE49-F238E27FC236}">
                <a16:creationId xmlns:a16="http://schemas.microsoft.com/office/drawing/2014/main" id="{A7F65C50-1ECF-9E4D-B545-70CE27EC003B}"/>
              </a:ext>
            </a:extLst>
          </p:cNvPr>
          <p:cNvSpPr>
            <a:spLocks noGrp="1"/>
          </p:cNvSpPr>
          <p:nvPr>
            <p:ph type="body" sz="quarter" idx="12" hasCustomPrompt="1"/>
          </p:nvPr>
        </p:nvSpPr>
        <p:spPr>
          <a:xfrm>
            <a:off x="159506" y="686443"/>
            <a:ext cx="823926" cy="469900"/>
          </a:xfrm>
          <a:prstGeom prst="rect">
            <a:avLst/>
          </a:prstGeom>
        </p:spPr>
        <p:txBody>
          <a:bodyPr/>
          <a:lstStyle>
            <a:lvl1pPr marL="0" indent="0">
              <a:buNone/>
              <a:defRPr sz="2400" b="1" i="0">
                <a:latin typeface="Raleway" panose="020B0503030101060003" pitchFamily="34" charset="77"/>
              </a:defRPr>
            </a:lvl1pPr>
          </a:lstStyle>
          <a:p>
            <a:pPr lvl="0"/>
            <a:r>
              <a:rPr lang="fr-FR" dirty="0"/>
              <a:t>01.</a:t>
            </a:r>
          </a:p>
        </p:txBody>
      </p:sp>
      <p:grpSp>
        <p:nvGrpSpPr>
          <p:cNvPr id="38" name="Groupe 37">
            <a:extLst>
              <a:ext uri="{FF2B5EF4-FFF2-40B4-BE49-F238E27FC236}">
                <a16:creationId xmlns:a16="http://schemas.microsoft.com/office/drawing/2014/main" id="{DAFD51D5-9E44-1743-84C9-56A3F503CEB4}"/>
              </a:ext>
            </a:extLst>
          </p:cNvPr>
          <p:cNvGrpSpPr/>
          <p:nvPr userDrawn="1"/>
        </p:nvGrpSpPr>
        <p:grpSpPr>
          <a:xfrm>
            <a:off x="10701465" y="0"/>
            <a:ext cx="1507782" cy="476671"/>
            <a:chOff x="263524" y="0"/>
            <a:chExt cx="1507782" cy="476671"/>
          </a:xfrm>
        </p:grpSpPr>
        <p:pic>
          <p:nvPicPr>
            <p:cNvPr id="39" name="Image 38">
              <a:extLst>
                <a:ext uri="{FF2B5EF4-FFF2-40B4-BE49-F238E27FC236}">
                  <a16:creationId xmlns:a16="http://schemas.microsoft.com/office/drawing/2014/main" id="{DE8BA7FE-163E-A445-9A19-DEC57D473786}"/>
                </a:ext>
              </a:extLst>
            </p:cNvPr>
            <p:cNvPicPr>
              <a:picLocks noChangeAspect="1"/>
            </p:cNvPicPr>
            <p:nvPr userDrawn="1"/>
          </p:nvPicPr>
          <p:blipFill>
            <a:blip r:embed="rId2"/>
            <a:stretch>
              <a:fillRect/>
            </a:stretch>
          </p:blipFill>
          <p:spPr>
            <a:xfrm>
              <a:off x="263524" y="150656"/>
              <a:ext cx="1099475" cy="165698"/>
            </a:xfrm>
            <a:prstGeom prst="rect">
              <a:avLst/>
            </a:prstGeom>
          </p:spPr>
        </p:pic>
        <p:grpSp>
          <p:nvGrpSpPr>
            <p:cNvPr id="40" name="Groupe 39">
              <a:extLst>
                <a:ext uri="{FF2B5EF4-FFF2-40B4-BE49-F238E27FC236}">
                  <a16:creationId xmlns:a16="http://schemas.microsoft.com/office/drawing/2014/main" id="{7081E9C9-B1D6-F647-8FF1-8A0A7BBC8981}"/>
                </a:ext>
              </a:extLst>
            </p:cNvPr>
            <p:cNvGrpSpPr/>
            <p:nvPr userDrawn="1"/>
          </p:nvGrpSpPr>
          <p:grpSpPr>
            <a:xfrm>
              <a:off x="1559496" y="0"/>
              <a:ext cx="211810" cy="476671"/>
              <a:chOff x="1804757" y="0"/>
              <a:chExt cx="211810" cy="476676"/>
            </a:xfrm>
          </p:grpSpPr>
          <p:sp>
            <p:nvSpPr>
              <p:cNvPr id="41" name="Rectangle 40">
                <a:extLst>
                  <a:ext uri="{FF2B5EF4-FFF2-40B4-BE49-F238E27FC236}">
                    <a16:creationId xmlns:a16="http://schemas.microsoft.com/office/drawing/2014/main" id="{116C94A0-D8CC-214D-98E3-A86C151CA111}"/>
                  </a:ext>
                </a:extLst>
              </p:cNvPr>
              <p:cNvSpPr/>
              <p:nvPr userDrawn="1"/>
            </p:nvSpPr>
            <p:spPr>
              <a:xfrm>
                <a:off x="1820477" y="0"/>
                <a:ext cx="196090" cy="476676"/>
              </a:xfrm>
              <a:prstGeom prst="rect">
                <a:avLst/>
              </a:prstGeom>
              <a:solidFill>
                <a:schemeClr val="accent2"/>
              </a:solidFill>
              <a:ln w="9525" cap="flat">
                <a:noFill/>
                <a:prstDash val="solid"/>
                <a:miter/>
              </a:ln>
            </p:spPr>
            <p:txBody>
              <a:bodyPr rtlCol="0" anchor="ctr"/>
              <a:lstStyle/>
              <a:p>
                <a:pPr algn="l"/>
                <a:endParaRPr lang="fr-FR" b="1" dirty="0">
                  <a:solidFill>
                    <a:schemeClr val="accent2"/>
                  </a:solidFill>
                </a:endParaRPr>
              </a:p>
            </p:txBody>
          </p:sp>
          <p:sp>
            <p:nvSpPr>
              <p:cNvPr id="42" name="Rectangle 41">
                <a:extLst>
                  <a:ext uri="{FF2B5EF4-FFF2-40B4-BE49-F238E27FC236}">
                    <a16:creationId xmlns:a16="http://schemas.microsoft.com/office/drawing/2014/main" id="{33260452-180F-8E4A-8681-54CBE2B349D9}"/>
                  </a:ext>
                </a:extLst>
              </p:cNvPr>
              <p:cNvSpPr/>
              <p:nvPr userDrawn="1"/>
            </p:nvSpPr>
            <p:spPr>
              <a:xfrm>
                <a:off x="1804757" y="0"/>
                <a:ext cx="45719" cy="476676"/>
              </a:xfrm>
              <a:prstGeom prst="rect">
                <a:avLst/>
              </a:prstGeom>
              <a:solidFill>
                <a:schemeClr val="accent3"/>
              </a:solidFill>
              <a:ln w="9525" cap="flat">
                <a:noFill/>
                <a:prstDash val="solid"/>
                <a:miter/>
              </a:ln>
            </p:spPr>
            <p:txBody>
              <a:bodyPr rtlCol="0" anchor="ctr"/>
              <a:lstStyle/>
              <a:p>
                <a:pPr algn="l"/>
                <a:endParaRPr lang="fr-FR" b="1" dirty="0">
                  <a:solidFill>
                    <a:schemeClr val="accent3"/>
                  </a:solidFill>
                </a:endParaRPr>
              </a:p>
            </p:txBody>
          </p:sp>
        </p:grpSp>
      </p:grpSp>
      <p:grpSp>
        <p:nvGrpSpPr>
          <p:cNvPr id="43" name="Groupe 42">
            <a:extLst>
              <a:ext uri="{FF2B5EF4-FFF2-40B4-BE49-F238E27FC236}">
                <a16:creationId xmlns:a16="http://schemas.microsoft.com/office/drawing/2014/main" id="{44786D42-3047-9F46-85EE-AFAA7D568B89}"/>
              </a:ext>
            </a:extLst>
          </p:cNvPr>
          <p:cNvGrpSpPr/>
          <p:nvPr userDrawn="1"/>
        </p:nvGrpSpPr>
        <p:grpSpPr>
          <a:xfrm>
            <a:off x="-25689" y="6691005"/>
            <a:ext cx="12234936" cy="188642"/>
            <a:chOff x="1066052" y="1555886"/>
            <a:chExt cx="739983" cy="96764"/>
          </a:xfrm>
        </p:grpSpPr>
        <p:sp>
          <p:nvSpPr>
            <p:cNvPr id="44" name="Rectangle 43">
              <a:extLst>
                <a:ext uri="{FF2B5EF4-FFF2-40B4-BE49-F238E27FC236}">
                  <a16:creationId xmlns:a16="http://schemas.microsoft.com/office/drawing/2014/main" id="{BD358AD7-8934-FC4B-BC6E-AA5195512BE2}"/>
                </a:ext>
              </a:extLst>
            </p:cNvPr>
            <p:cNvSpPr/>
            <p:nvPr userDrawn="1"/>
          </p:nvSpPr>
          <p:spPr>
            <a:xfrm>
              <a:off x="1083544" y="1555886"/>
              <a:ext cx="722491" cy="967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5" name="Rectangle 44">
              <a:extLst>
                <a:ext uri="{FF2B5EF4-FFF2-40B4-BE49-F238E27FC236}">
                  <a16:creationId xmlns:a16="http://schemas.microsoft.com/office/drawing/2014/main" id="{F01C5E26-6EF3-194B-92E3-BF624C1787F4}"/>
                </a:ext>
              </a:extLst>
            </p:cNvPr>
            <p:cNvSpPr/>
            <p:nvPr userDrawn="1"/>
          </p:nvSpPr>
          <p:spPr>
            <a:xfrm>
              <a:off x="1066052" y="1555886"/>
              <a:ext cx="17492" cy="967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sp>
        <p:nvSpPr>
          <p:cNvPr id="48" name="An innovative, large and fast growing vaccine market…">
            <a:extLst>
              <a:ext uri="{FF2B5EF4-FFF2-40B4-BE49-F238E27FC236}">
                <a16:creationId xmlns:a16="http://schemas.microsoft.com/office/drawing/2014/main" id="{FA8CDAA0-C911-D04A-81AE-4886C3C2D936}"/>
              </a:ext>
            </a:extLst>
          </p:cNvPr>
          <p:cNvSpPr txBox="1"/>
          <p:nvPr userDrawn="1"/>
        </p:nvSpPr>
        <p:spPr>
          <a:xfrm>
            <a:off x="355515" y="6691746"/>
            <a:ext cx="1996069" cy="174193"/>
          </a:xfrm>
          <a:prstGeom prst="rect">
            <a:avLst/>
          </a:prstGeom>
          <a:ln w="3175">
            <a:miter lim="400000"/>
          </a:ln>
          <a:extLst>
            <a:ext uri="{C572A759-6A51-4108-AA02-DFA0A04FC94B}">
              <ma14:wrappingTextBoxFlag xmlns="" xmlns:ma14="http://schemas.microsoft.com/office/mac/drawingml/2011/main" val="1"/>
            </a:ext>
          </a:extLst>
        </p:spPr>
        <p:txBody>
          <a:bodyPr wrap="square" lIns="25294" tIns="25294" rIns="25294" bIns="25294" anchor="ctr">
            <a:spAutoFit/>
          </a:bodyPr>
          <a:lstStyle/>
          <a:p>
            <a:pPr algn="l">
              <a:defRPr sz="900" b="0">
                <a:latin typeface="DM Mono Regular"/>
                <a:ea typeface="DM Mono Regular"/>
                <a:cs typeface="DM Mono Regular"/>
                <a:sym typeface="DM Mono Regular"/>
              </a:defRPr>
            </a:pPr>
            <a:r>
              <a:rPr lang="fr-FR" sz="800" b="0" i="0" dirty="0">
                <a:solidFill>
                  <a:schemeClr val="bg1"/>
                </a:solidFill>
                <a:latin typeface="Raleway" panose="020B0503030101060003" pitchFamily="34" charset="77"/>
              </a:rPr>
              <a:t>Confidentiel</a:t>
            </a:r>
            <a:endParaRPr sz="800" b="0" i="0" dirty="0">
              <a:solidFill>
                <a:schemeClr val="bg1"/>
              </a:solidFill>
              <a:latin typeface="Raleway" panose="020B0503030101060003" pitchFamily="34" charset="77"/>
            </a:endParaRPr>
          </a:p>
        </p:txBody>
      </p:sp>
      <p:sp>
        <p:nvSpPr>
          <p:cNvPr id="67" name="An innovative, large and fast growing vaccine market…">
            <a:extLst>
              <a:ext uri="{FF2B5EF4-FFF2-40B4-BE49-F238E27FC236}">
                <a16:creationId xmlns:a16="http://schemas.microsoft.com/office/drawing/2014/main" id="{C8250CDA-9442-C647-8247-25DA6E5B206E}"/>
              </a:ext>
            </a:extLst>
          </p:cNvPr>
          <p:cNvSpPr txBox="1"/>
          <p:nvPr userDrawn="1"/>
        </p:nvSpPr>
        <p:spPr>
          <a:xfrm>
            <a:off x="11187903" y="6683806"/>
            <a:ext cx="832393" cy="174193"/>
          </a:xfrm>
          <a:prstGeom prst="rect">
            <a:avLst/>
          </a:prstGeom>
          <a:ln w="3175">
            <a:miter lim="400000"/>
          </a:ln>
          <a:extLst>
            <a:ext uri="{C572A759-6A51-4108-AA02-DFA0A04FC94B}">
              <ma14:wrappingTextBoxFlag xmlns="" xmlns:ma14="http://schemas.microsoft.com/office/mac/drawingml/2011/main" val="1"/>
            </a:ext>
          </a:extLst>
        </p:spPr>
        <p:txBody>
          <a:bodyPr wrap="square" lIns="25294" tIns="25294" rIns="25294" bIns="25294" anchor="ctr">
            <a:spAutoFit/>
          </a:bodyPr>
          <a:lstStyle/>
          <a:p>
            <a:pPr algn="r">
              <a:defRPr sz="900" b="0">
                <a:latin typeface="DM Mono Regular"/>
                <a:ea typeface="DM Mono Regular"/>
                <a:cs typeface="DM Mono Regular"/>
                <a:sym typeface="DM Mono Regular"/>
              </a:defRPr>
            </a:pPr>
            <a:fld id="{EFB3A0EC-D94B-2840-AE70-9EEEE52A770A}" type="slidenum">
              <a:rPr lang="fr-FR" sz="800" b="0" i="0" smtClean="0">
                <a:solidFill>
                  <a:schemeClr val="bg1"/>
                </a:solidFill>
                <a:latin typeface="Raleway" panose="020B0503030101060003" pitchFamily="34" charset="77"/>
              </a:rPr>
              <a:t>‹N°›</a:t>
            </a:fld>
            <a:endParaRPr sz="800" b="0" i="0" dirty="0">
              <a:solidFill>
                <a:schemeClr val="bg1"/>
              </a:solidFill>
              <a:latin typeface="Raleway" panose="020B0503030101060003" pitchFamily="34" charset="77"/>
            </a:endParaRPr>
          </a:p>
        </p:txBody>
      </p:sp>
    </p:spTree>
    <p:extLst>
      <p:ext uri="{BB962C8B-B14F-4D97-AF65-F5344CB8AC3E}">
        <p14:creationId xmlns:p14="http://schemas.microsoft.com/office/powerpoint/2010/main" val="145453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6_Vide">
    <p:spTree>
      <p:nvGrpSpPr>
        <p:cNvPr id="1" name=""/>
        <p:cNvGrpSpPr/>
        <p:nvPr/>
      </p:nvGrpSpPr>
      <p:grpSpPr>
        <a:xfrm>
          <a:off x="0" y="0"/>
          <a:ext cx="0" cy="0"/>
          <a:chOff x="0" y="0"/>
          <a:chExt cx="0" cy="0"/>
        </a:xfrm>
      </p:grpSpPr>
      <p:cxnSp>
        <p:nvCxnSpPr>
          <p:cNvPr id="22" name="Connecteur droit 21">
            <a:extLst>
              <a:ext uri="{FF2B5EF4-FFF2-40B4-BE49-F238E27FC236}">
                <a16:creationId xmlns:a16="http://schemas.microsoft.com/office/drawing/2014/main" id="{FBFF5B37-677E-234D-80EF-787783295826}"/>
              </a:ext>
            </a:extLst>
          </p:cNvPr>
          <p:cNvCxnSpPr/>
          <p:nvPr userDrawn="1"/>
        </p:nvCxnSpPr>
        <p:spPr>
          <a:xfrm>
            <a:off x="263525" y="476672"/>
            <a:ext cx="11749294" cy="0"/>
          </a:xfrm>
          <a:prstGeom prst="line">
            <a:avLst/>
          </a:prstGeom>
        </p:spPr>
        <p:style>
          <a:lnRef idx="1">
            <a:schemeClr val="dk1"/>
          </a:lnRef>
          <a:fillRef idx="0">
            <a:schemeClr val="dk1"/>
          </a:fillRef>
          <a:effectRef idx="0">
            <a:schemeClr val="dk1"/>
          </a:effectRef>
          <a:fontRef idx="minor">
            <a:schemeClr val="tx1"/>
          </a:fontRef>
        </p:style>
      </p:cxnSp>
      <p:grpSp>
        <p:nvGrpSpPr>
          <p:cNvPr id="21" name="Groupe 20">
            <a:extLst>
              <a:ext uri="{FF2B5EF4-FFF2-40B4-BE49-F238E27FC236}">
                <a16:creationId xmlns:a16="http://schemas.microsoft.com/office/drawing/2014/main" id="{C638C941-DE85-9B44-8093-3DE4306D5033}"/>
              </a:ext>
            </a:extLst>
          </p:cNvPr>
          <p:cNvGrpSpPr/>
          <p:nvPr userDrawn="1"/>
        </p:nvGrpSpPr>
        <p:grpSpPr>
          <a:xfrm>
            <a:off x="10704512" y="0"/>
            <a:ext cx="1504735" cy="476671"/>
            <a:chOff x="10704512" y="0"/>
            <a:chExt cx="1504735" cy="476671"/>
          </a:xfrm>
        </p:grpSpPr>
        <p:grpSp>
          <p:nvGrpSpPr>
            <p:cNvPr id="27" name="Groupe 26">
              <a:extLst>
                <a:ext uri="{FF2B5EF4-FFF2-40B4-BE49-F238E27FC236}">
                  <a16:creationId xmlns:a16="http://schemas.microsoft.com/office/drawing/2014/main" id="{0DD408E2-EEA1-154B-AAD1-57EFDA788311}"/>
                </a:ext>
              </a:extLst>
            </p:cNvPr>
            <p:cNvGrpSpPr/>
            <p:nvPr userDrawn="1"/>
          </p:nvGrpSpPr>
          <p:grpSpPr>
            <a:xfrm>
              <a:off x="11997437" y="0"/>
              <a:ext cx="211810" cy="476671"/>
              <a:chOff x="1804757" y="0"/>
              <a:chExt cx="211810" cy="476676"/>
            </a:xfrm>
          </p:grpSpPr>
          <p:sp>
            <p:nvSpPr>
              <p:cNvPr id="32" name="Rectangle 31">
                <a:extLst>
                  <a:ext uri="{FF2B5EF4-FFF2-40B4-BE49-F238E27FC236}">
                    <a16:creationId xmlns:a16="http://schemas.microsoft.com/office/drawing/2014/main" id="{B45C377D-14E8-7346-BFDA-E35EF336F8BA}"/>
                  </a:ext>
                </a:extLst>
              </p:cNvPr>
              <p:cNvSpPr/>
              <p:nvPr userDrawn="1"/>
            </p:nvSpPr>
            <p:spPr>
              <a:xfrm>
                <a:off x="1820477" y="0"/>
                <a:ext cx="196090" cy="476676"/>
              </a:xfrm>
              <a:prstGeom prst="rect">
                <a:avLst/>
              </a:prstGeom>
              <a:solidFill>
                <a:schemeClr val="accent2"/>
              </a:solidFill>
              <a:ln w="9525" cap="flat">
                <a:noFill/>
                <a:prstDash val="solid"/>
                <a:miter/>
              </a:ln>
            </p:spPr>
            <p:txBody>
              <a:bodyPr rtlCol="0" anchor="ctr"/>
              <a:lstStyle/>
              <a:p>
                <a:pPr algn="l"/>
                <a:endParaRPr lang="fr-FR" b="1">
                  <a:solidFill>
                    <a:schemeClr val="accent2"/>
                  </a:solidFill>
                </a:endParaRPr>
              </a:p>
            </p:txBody>
          </p:sp>
          <p:sp>
            <p:nvSpPr>
              <p:cNvPr id="33" name="Rectangle 32">
                <a:extLst>
                  <a:ext uri="{FF2B5EF4-FFF2-40B4-BE49-F238E27FC236}">
                    <a16:creationId xmlns:a16="http://schemas.microsoft.com/office/drawing/2014/main" id="{457FD2B3-48CE-EA41-B552-28994DEEFE90}"/>
                  </a:ext>
                </a:extLst>
              </p:cNvPr>
              <p:cNvSpPr/>
              <p:nvPr userDrawn="1"/>
            </p:nvSpPr>
            <p:spPr>
              <a:xfrm>
                <a:off x="1804757" y="0"/>
                <a:ext cx="45719" cy="476676"/>
              </a:xfrm>
              <a:prstGeom prst="rect">
                <a:avLst/>
              </a:prstGeom>
              <a:solidFill>
                <a:schemeClr val="accent3"/>
              </a:solidFill>
              <a:ln w="9525" cap="flat">
                <a:noFill/>
                <a:prstDash val="solid"/>
                <a:miter/>
              </a:ln>
            </p:spPr>
            <p:txBody>
              <a:bodyPr rtlCol="0" anchor="ctr"/>
              <a:lstStyle/>
              <a:p>
                <a:pPr algn="l"/>
                <a:endParaRPr lang="fr-FR" b="1">
                  <a:solidFill>
                    <a:schemeClr val="accent3"/>
                  </a:solidFill>
                </a:endParaRPr>
              </a:p>
            </p:txBody>
          </p:sp>
        </p:grpSp>
        <p:pic>
          <p:nvPicPr>
            <p:cNvPr id="28" name="Image 27">
              <a:extLst>
                <a:ext uri="{FF2B5EF4-FFF2-40B4-BE49-F238E27FC236}">
                  <a16:creationId xmlns:a16="http://schemas.microsoft.com/office/drawing/2014/main" id="{058743F3-92C7-C545-9842-5954BBB17E4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704512" y="150657"/>
              <a:ext cx="1096428" cy="159700"/>
            </a:xfrm>
            <a:prstGeom prst="rect">
              <a:avLst/>
            </a:prstGeom>
          </p:spPr>
        </p:pic>
      </p:grpSp>
      <p:sp>
        <p:nvSpPr>
          <p:cNvPr id="2" name="Rectangle 1">
            <a:extLst>
              <a:ext uri="{FF2B5EF4-FFF2-40B4-BE49-F238E27FC236}">
                <a16:creationId xmlns:a16="http://schemas.microsoft.com/office/drawing/2014/main" id="{C6587FD8-1325-EE99-4D9E-448017881C12}"/>
              </a:ext>
            </a:extLst>
          </p:cNvPr>
          <p:cNvSpPr/>
          <p:nvPr userDrawn="1"/>
        </p:nvSpPr>
        <p:spPr>
          <a:xfrm>
            <a:off x="246278" y="6669358"/>
            <a:ext cx="11945722" cy="18864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Rectangle 2">
            <a:extLst>
              <a:ext uri="{FF2B5EF4-FFF2-40B4-BE49-F238E27FC236}">
                <a16:creationId xmlns:a16="http://schemas.microsoft.com/office/drawing/2014/main" id="{99988743-B85A-41A1-0233-53E142CFA912}"/>
              </a:ext>
            </a:extLst>
          </p:cNvPr>
          <p:cNvSpPr/>
          <p:nvPr userDrawn="1"/>
        </p:nvSpPr>
        <p:spPr>
          <a:xfrm>
            <a:off x="0" y="6669358"/>
            <a:ext cx="289214" cy="18864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An innovative, large and fast growing vaccine market…">
            <a:extLst>
              <a:ext uri="{FF2B5EF4-FFF2-40B4-BE49-F238E27FC236}">
                <a16:creationId xmlns:a16="http://schemas.microsoft.com/office/drawing/2014/main" id="{FCE09C3B-DBB1-B014-6EE5-B9E130527B7E}"/>
              </a:ext>
            </a:extLst>
          </p:cNvPr>
          <p:cNvSpPr txBox="1"/>
          <p:nvPr userDrawn="1"/>
        </p:nvSpPr>
        <p:spPr>
          <a:xfrm>
            <a:off x="9198506" y="6683807"/>
            <a:ext cx="832393" cy="174193"/>
          </a:xfrm>
          <a:prstGeom prst="rect">
            <a:avLst/>
          </a:prstGeom>
          <a:ln w="3175">
            <a:miter lim="400000"/>
          </a:ln>
          <a:extLst>
            <a:ext uri="{C572A759-6A51-4108-AA02-DFA0A04FC94B}">
              <ma14:wrappingTextBoxFlag xmlns:ma14="http://schemas.microsoft.com/office/mac/drawingml/2011/main" xmlns="" val="1"/>
            </a:ext>
          </a:extLst>
        </p:spPr>
        <p:txBody>
          <a:bodyPr wrap="square" lIns="25294" tIns="25294" rIns="25294" bIns="25294" anchor="ctr">
            <a:spAutoFit/>
          </a:bodyPr>
          <a:lstStyle/>
          <a:p>
            <a:pPr algn="r">
              <a:defRPr sz="900" b="0">
                <a:latin typeface="DM Mono Regular"/>
                <a:ea typeface="DM Mono Regular"/>
                <a:cs typeface="DM Mono Regular"/>
                <a:sym typeface="DM Mono Regular"/>
              </a:defRPr>
            </a:pPr>
            <a:r>
              <a:rPr lang="en-US" sz="800" b="0" i="0" noProof="0" dirty="0">
                <a:solidFill>
                  <a:schemeClr val="bg1"/>
                </a:solidFill>
                <a:latin typeface="Raleway" panose="020B0503030101060003" pitchFamily="34" charset="77"/>
              </a:rPr>
              <a:t>May 2023</a:t>
            </a:r>
          </a:p>
        </p:txBody>
      </p:sp>
      <p:sp>
        <p:nvSpPr>
          <p:cNvPr id="5" name="An innovative, large and fast growing vaccine market…">
            <a:extLst>
              <a:ext uri="{FF2B5EF4-FFF2-40B4-BE49-F238E27FC236}">
                <a16:creationId xmlns:a16="http://schemas.microsoft.com/office/drawing/2014/main" id="{D278A249-F656-C7D9-3FCE-FC9AF9569234}"/>
              </a:ext>
            </a:extLst>
          </p:cNvPr>
          <p:cNvSpPr txBox="1"/>
          <p:nvPr userDrawn="1"/>
        </p:nvSpPr>
        <p:spPr>
          <a:xfrm>
            <a:off x="355515" y="6691746"/>
            <a:ext cx="1996069" cy="174193"/>
          </a:xfrm>
          <a:prstGeom prst="rect">
            <a:avLst/>
          </a:prstGeom>
          <a:ln w="3175">
            <a:miter lim="400000"/>
          </a:ln>
          <a:extLst>
            <a:ext uri="{C572A759-6A51-4108-AA02-DFA0A04FC94B}">
              <ma14:wrappingTextBoxFlag xmlns:ma14="http://schemas.microsoft.com/office/mac/drawingml/2011/main" xmlns="" val="1"/>
            </a:ext>
          </a:extLst>
        </p:spPr>
        <p:txBody>
          <a:bodyPr wrap="square" lIns="25294" tIns="25294" rIns="25294" bIns="25294" anchor="ctr">
            <a:spAutoFit/>
          </a:bodyPr>
          <a:lstStyle/>
          <a:p>
            <a:pPr algn="l">
              <a:defRPr sz="900" b="0">
                <a:latin typeface="DM Mono Regular"/>
                <a:ea typeface="DM Mono Regular"/>
                <a:cs typeface="DM Mono Regular"/>
                <a:sym typeface="DM Mono Regular"/>
              </a:defRPr>
            </a:pPr>
            <a:r>
              <a:rPr lang="fr-FR" sz="800" b="0" i="0">
                <a:solidFill>
                  <a:schemeClr val="bg1"/>
                </a:solidFill>
                <a:latin typeface="Raleway" panose="020B0503030101060003" pitchFamily="34" charset="77"/>
              </a:rPr>
              <a:t>Confidentiel</a:t>
            </a:r>
            <a:endParaRPr sz="800" b="0" i="0">
              <a:solidFill>
                <a:schemeClr val="bg1"/>
              </a:solidFill>
              <a:latin typeface="Raleway" panose="020B0503030101060003" pitchFamily="34" charset="77"/>
            </a:endParaRPr>
          </a:p>
        </p:txBody>
      </p:sp>
      <p:sp>
        <p:nvSpPr>
          <p:cNvPr id="6" name="An innovative, large and fast growing vaccine market…">
            <a:extLst>
              <a:ext uri="{FF2B5EF4-FFF2-40B4-BE49-F238E27FC236}">
                <a16:creationId xmlns:a16="http://schemas.microsoft.com/office/drawing/2014/main" id="{0A9D3C47-ED80-5630-CFFF-86139B0C073F}"/>
              </a:ext>
            </a:extLst>
          </p:cNvPr>
          <p:cNvSpPr txBox="1"/>
          <p:nvPr userDrawn="1"/>
        </p:nvSpPr>
        <p:spPr>
          <a:xfrm>
            <a:off x="11187903" y="6683806"/>
            <a:ext cx="832393" cy="174193"/>
          </a:xfrm>
          <a:prstGeom prst="rect">
            <a:avLst/>
          </a:prstGeom>
          <a:ln w="3175">
            <a:miter lim="400000"/>
          </a:ln>
          <a:extLst>
            <a:ext uri="{C572A759-6A51-4108-AA02-DFA0A04FC94B}">
              <ma14:wrappingTextBoxFlag xmlns:ma14="http://schemas.microsoft.com/office/mac/drawingml/2011/main" xmlns="" val="1"/>
            </a:ext>
          </a:extLst>
        </p:spPr>
        <p:txBody>
          <a:bodyPr wrap="square" lIns="25294" tIns="25294" rIns="25294" bIns="25294" anchor="ctr">
            <a:spAutoFit/>
          </a:bodyPr>
          <a:lstStyle/>
          <a:p>
            <a:pPr algn="r">
              <a:defRPr sz="900" b="0">
                <a:latin typeface="DM Mono Regular"/>
                <a:ea typeface="DM Mono Regular"/>
                <a:cs typeface="DM Mono Regular"/>
                <a:sym typeface="DM Mono Regular"/>
              </a:defRPr>
            </a:pPr>
            <a:fld id="{EFB3A0EC-D94B-2840-AE70-9EEEE52A770A}" type="slidenum">
              <a:rPr lang="fr-FR" sz="800" b="0" i="0" smtClean="0">
                <a:solidFill>
                  <a:schemeClr val="bg1"/>
                </a:solidFill>
                <a:latin typeface="Raleway" panose="020B0503030101060003" pitchFamily="34" charset="77"/>
              </a:rPr>
              <a:pPr algn="r">
                <a:defRPr sz="900" b="0">
                  <a:latin typeface="DM Mono Regular"/>
                  <a:ea typeface="DM Mono Regular"/>
                  <a:cs typeface="DM Mono Regular"/>
                  <a:sym typeface="DM Mono Regular"/>
                </a:defRPr>
              </a:pPr>
              <a:t>‹N°›</a:t>
            </a:fld>
            <a:endParaRPr sz="800" b="0" i="0">
              <a:solidFill>
                <a:schemeClr val="bg1"/>
              </a:solidFill>
              <a:latin typeface="Raleway" panose="020B0503030101060003" pitchFamily="34" charset="77"/>
            </a:endParaRPr>
          </a:p>
        </p:txBody>
      </p:sp>
    </p:spTree>
    <p:extLst>
      <p:ext uri="{BB962C8B-B14F-4D97-AF65-F5344CB8AC3E}">
        <p14:creationId xmlns:p14="http://schemas.microsoft.com/office/powerpoint/2010/main" val="1676472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1760887"/>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99" r:id="rId7"/>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F26B43"/>
          </p15:clr>
        </p15:guide>
        <p15:guide id="2" pos="166">
          <p15:clr>
            <a:srgbClr val="F26B43"/>
          </p15:clr>
        </p15:guide>
        <p15:guide id="3" orient="horz" pos="4065">
          <p15:clr>
            <a:srgbClr val="F26B43"/>
          </p15:clr>
        </p15:guide>
        <p15:guide id="4" pos="7559">
          <p15:clr>
            <a:srgbClr val="F26B43"/>
          </p15:clr>
        </p15:guide>
        <p15:guide id="5" pos="3817">
          <p15:clr>
            <a:srgbClr val="F26B43"/>
          </p15:clr>
        </p15:guide>
        <p15:guide id="6" pos="1323">
          <p15:clr>
            <a:srgbClr val="F26B43"/>
          </p15:clr>
        </p15:guide>
        <p15:guide id="7" pos="1436">
          <p15:clr>
            <a:srgbClr val="F26B43"/>
          </p15:clr>
        </p15:guide>
        <p15:guide id="8" pos="2570">
          <p15:clr>
            <a:srgbClr val="F26B43"/>
          </p15:clr>
        </p15:guide>
        <p15:guide id="9" pos="2661">
          <p15:clr>
            <a:srgbClr val="F26B43"/>
          </p15:clr>
        </p15:guide>
        <p15:guide id="10" pos="3931">
          <p15:clr>
            <a:srgbClr val="F26B43"/>
          </p15:clr>
        </p15:guide>
        <p15:guide id="11" pos="5065">
          <p15:clr>
            <a:srgbClr val="F26B43"/>
          </p15:clr>
        </p15:guide>
        <p15:guide id="12" pos="5178">
          <p15:clr>
            <a:srgbClr val="F26B43"/>
          </p15:clr>
        </p15:guide>
        <p15:guide id="13" pos="6312">
          <p15:clr>
            <a:srgbClr val="F26B43"/>
          </p15:clr>
        </p15:guide>
        <p15:guide id="14" pos="6425">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8.emf"/></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13" Type="http://schemas.microsoft.com/office/2007/relationships/hdphoto" Target="../media/hdphoto5.wdp"/><Relationship Id="rId18" Type="http://schemas.microsoft.com/office/2007/relationships/hdphoto" Target="../media/hdphoto9.wdp"/><Relationship Id="rId3" Type="http://schemas.openxmlformats.org/officeDocument/2006/relationships/image" Target="../media/image12.jpeg"/><Relationship Id="rId7" Type="http://schemas.openxmlformats.org/officeDocument/2006/relationships/image" Target="../media/image15.jpeg"/><Relationship Id="rId12" Type="http://schemas.microsoft.com/office/2007/relationships/hdphoto" Target="../media/hdphoto4.wdp"/><Relationship Id="rId17" Type="http://schemas.microsoft.com/office/2007/relationships/hdphoto" Target="../media/hdphoto8.wdp"/><Relationship Id="rId2" Type="http://schemas.openxmlformats.org/officeDocument/2006/relationships/image" Target="../media/image11.jpeg"/><Relationship Id="rId16"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4.jpeg"/><Relationship Id="rId11" Type="http://schemas.microsoft.com/office/2007/relationships/hdphoto" Target="../media/hdphoto3.wdp"/><Relationship Id="rId5" Type="http://schemas.microsoft.com/office/2007/relationships/hdphoto" Target="../media/hdphoto1.wdp"/><Relationship Id="rId15" Type="http://schemas.microsoft.com/office/2007/relationships/hdphoto" Target="../media/hdphoto7.wdp"/><Relationship Id="rId10" Type="http://schemas.microsoft.com/office/2007/relationships/hdphoto" Target="../media/hdphoto2.wdp"/><Relationship Id="rId4" Type="http://schemas.openxmlformats.org/officeDocument/2006/relationships/image" Target="../media/image13.png"/><Relationship Id="rId9" Type="http://schemas.openxmlformats.org/officeDocument/2006/relationships/image" Target="../media/image17.png"/><Relationship Id="rId14" Type="http://schemas.microsoft.com/office/2007/relationships/hdphoto" Target="../media/hdphoto6.wdp"/></Relationships>
</file>

<file path=ppt/slides/_rels/slide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3F62EAD9-6AE5-4F93-BA08-3990252A10A3}"/>
              </a:ext>
            </a:extLst>
          </p:cNvPr>
          <p:cNvPicPr>
            <a:picLocks noChangeAspect="1"/>
          </p:cNvPicPr>
          <p:nvPr/>
        </p:nvPicPr>
        <p:blipFill>
          <a:blip r:embed="rId3"/>
          <a:stretch>
            <a:fillRect/>
          </a:stretch>
        </p:blipFill>
        <p:spPr>
          <a:xfrm>
            <a:off x="2690894" y="2996952"/>
            <a:ext cx="4102964" cy="621846"/>
          </a:xfrm>
          <a:prstGeom prst="rect">
            <a:avLst/>
          </a:prstGeom>
        </p:spPr>
      </p:pic>
      <p:sp>
        <p:nvSpPr>
          <p:cNvPr id="3" name="ZoneTexte 2">
            <a:extLst>
              <a:ext uri="{FF2B5EF4-FFF2-40B4-BE49-F238E27FC236}">
                <a16:creationId xmlns:a16="http://schemas.microsoft.com/office/drawing/2014/main" id="{CFA5F645-CBB8-5879-C39E-6F8F0A806E2D}"/>
              </a:ext>
            </a:extLst>
          </p:cNvPr>
          <p:cNvSpPr txBox="1"/>
          <p:nvPr/>
        </p:nvSpPr>
        <p:spPr>
          <a:xfrm>
            <a:off x="695400" y="5949280"/>
            <a:ext cx="6098458" cy="369332"/>
          </a:xfrm>
          <a:prstGeom prst="rect">
            <a:avLst/>
          </a:prstGeom>
          <a:noFill/>
        </p:spPr>
        <p:txBody>
          <a:bodyPr wrap="square">
            <a:spAutoFit/>
          </a:bodyPr>
          <a:lstStyle/>
          <a:p>
            <a:r>
              <a:rPr lang="en-US" i="1" dirty="0">
                <a:latin typeface="Raleway" panose="020B0503030101060003" pitchFamily="34" charset="77"/>
              </a:rPr>
              <a:t>Speed-up the response  to global health challenges</a:t>
            </a:r>
          </a:p>
        </p:txBody>
      </p:sp>
      <p:sp>
        <p:nvSpPr>
          <p:cNvPr id="2" name="ZoneTexte 1">
            <a:extLst>
              <a:ext uri="{FF2B5EF4-FFF2-40B4-BE49-F238E27FC236}">
                <a16:creationId xmlns:a16="http://schemas.microsoft.com/office/drawing/2014/main" id="{C06B875E-743B-C5C9-A48F-7A837DDAEC9A}"/>
              </a:ext>
            </a:extLst>
          </p:cNvPr>
          <p:cNvSpPr txBox="1"/>
          <p:nvPr/>
        </p:nvSpPr>
        <p:spPr>
          <a:xfrm>
            <a:off x="4079776" y="3861048"/>
            <a:ext cx="4176464" cy="1200329"/>
          </a:xfrm>
          <a:prstGeom prst="rect">
            <a:avLst/>
          </a:prstGeom>
          <a:noFill/>
        </p:spPr>
        <p:txBody>
          <a:bodyPr wrap="square" rtlCol="0">
            <a:spAutoFit/>
          </a:bodyPr>
          <a:lstStyle/>
          <a:p>
            <a:r>
              <a:rPr lang="fr-FR" sz="2400" i="1" dirty="0" err="1"/>
              <a:t>Mechanism</a:t>
            </a:r>
            <a:r>
              <a:rPr lang="fr-FR" sz="2400" i="1" dirty="0"/>
              <a:t> of action</a:t>
            </a:r>
          </a:p>
          <a:p>
            <a:r>
              <a:rPr lang="fr-FR" sz="2400" i="1" dirty="0" err="1"/>
              <a:t>Development</a:t>
            </a:r>
            <a:r>
              <a:rPr lang="fr-FR" sz="2400" i="1" dirty="0"/>
              <a:t> &amp;</a:t>
            </a:r>
            <a:r>
              <a:rPr lang="fr-FR" sz="2400" i="1" dirty="0" err="1"/>
              <a:t>clinical</a:t>
            </a:r>
            <a:r>
              <a:rPr lang="fr-FR" sz="2400" i="1" dirty="0"/>
              <a:t> </a:t>
            </a:r>
            <a:r>
              <a:rPr lang="fr-FR" sz="2400" i="1" dirty="0" err="1"/>
              <a:t>evidences</a:t>
            </a:r>
            <a:endParaRPr lang="fr-FR" sz="2400" i="1" dirty="0"/>
          </a:p>
        </p:txBody>
      </p:sp>
    </p:spTree>
    <p:extLst>
      <p:ext uri="{BB962C8B-B14F-4D97-AF65-F5344CB8AC3E}">
        <p14:creationId xmlns:p14="http://schemas.microsoft.com/office/powerpoint/2010/main" val="42294106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95A6B0CE-7C58-1ED9-ABBF-6E4BB4A5860C}"/>
              </a:ext>
            </a:extLst>
          </p:cNvPr>
          <p:cNvSpPr>
            <a:spLocks noGrp="1"/>
          </p:cNvSpPr>
          <p:nvPr>
            <p:ph sz="quarter" idx="10"/>
          </p:nvPr>
        </p:nvSpPr>
        <p:spPr>
          <a:xfrm>
            <a:off x="983432" y="692696"/>
            <a:ext cx="11014005" cy="811967"/>
          </a:xfrm>
        </p:spPr>
        <p:txBody>
          <a:bodyPr/>
          <a:lstStyle/>
          <a:p>
            <a:r>
              <a:rPr lang="en-US" dirty="0"/>
              <a:t>CD40-DC targeting vaccine platform : a new disruptive approach </a:t>
            </a:r>
          </a:p>
        </p:txBody>
      </p:sp>
      <p:sp>
        <p:nvSpPr>
          <p:cNvPr id="3" name="Espace réservé du contenu 2">
            <a:extLst>
              <a:ext uri="{FF2B5EF4-FFF2-40B4-BE49-F238E27FC236}">
                <a16:creationId xmlns:a16="http://schemas.microsoft.com/office/drawing/2014/main" id="{4F6E6EC4-37B6-5C53-E0F3-39CD3CC56A61}"/>
              </a:ext>
            </a:extLst>
          </p:cNvPr>
          <p:cNvSpPr>
            <a:spLocks noGrp="1"/>
          </p:cNvSpPr>
          <p:nvPr>
            <p:ph sz="quarter" idx="11"/>
          </p:nvPr>
        </p:nvSpPr>
        <p:spPr>
          <a:xfrm>
            <a:off x="508559" y="1548631"/>
            <a:ext cx="6854011" cy="4947917"/>
          </a:xfrm>
        </p:spPr>
        <p:txBody>
          <a:bodyPr/>
          <a:lstStyle/>
          <a:p>
            <a:r>
              <a:rPr lang="en-US" sz="1600" b="1" dirty="0"/>
              <a:t>Dendritic cells are the Drones </a:t>
            </a:r>
            <a:r>
              <a:rPr lang="en-US" sz="1600" dirty="0"/>
              <a:t>of our immune system: they scan millions of pieces of information to find pathogens (viruses, bacteria, tumor cells..) in our body.</a:t>
            </a:r>
          </a:p>
          <a:p>
            <a:r>
              <a:rPr lang="en-US" sz="1400" i="1" dirty="0"/>
              <a:t>DC are very efficient Professional APC (Antigen Presenting Cell)</a:t>
            </a:r>
          </a:p>
          <a:p>
            <a:r>
              <a:rPr lang="en-US" sz="1600" b="1" dirty="0"/>
              <a:t>All Vaccines aim to deliver an antigen to these Drones </a:t>
            </a:r>
            <a:r>
              <a:rPr lang="en-US" sz="1600" dirty="0"/>
              <a:t>to teach them to recognize a new pathogen and to teach them the weak points of these pathogens before we get exposed (Prophylactic approach) or after exposure (therapeutic approach).</a:t>
            </a:r>
          </a:p>
          <a:p>
            <a:pPr>
              <a:lnSpc>
                <a:spcPct val="100000"/>
              </a:lnSpc>
              <a:spcBef>
                <a:spcPts val="600"/>
              </a:spcBef>
            </a:pPr>
            <a:endParaRPr lang="en-US" sz="1600" b="1" dirty="0"/>
          </a:p>
          <a:p>
            <a:pPr marL="285750" indent="-285750">
              <a:lnSpc>
                <a:spcPct val="100000"/>
              </a:lnSpc>
              <a:spcBef>
                <a:spcPts val="600"/>
              </a:spcBef>
              <a:buFont typeface="Wingdings" pitchFamily="2" charset="2"/>
              <a:buChar char="à"/>
            </a:pPr>
            <a:r>
              <a:rPr lang="en-US" sz="1600" b="1" dirty="0"/>
              <a:t>Other vaccine platforms </a:t>
            </a:r>
            <a:r>
              <a:rPr lang="en-US" sz="1600" b="1" dirty="0">
                <a:solidFill>
                  <a:srgbClr val="FF0000"/>
                </a:solidFill>
              </a:rPr>
              <a:t>HOPE</a:t>
            </a:r>
            <a:r>
              <a:rPr lang="en-US" sz="1600" b="1" dirty="0"/>
              <a:t> </a:t>
            </a:r>
          </a:p>
          <a:p>
            <a:pPr>
              <a:lnSpc>
                <a:spcPct val="100000"/>
              </a:lnSpc>
              <a:spcBef>
                <a:spcPts val="600"/>
              </a:spcBef>
            </a:pPr>
            <a:r>
              <a:rPr lang="en-US" sz="1600" dirty="0"/>
              <a:t>that their antigen will be detected by the DCs.</a:t>
            </a:r>
          </a:p>
          <a:p>
            <a:pPr>
              <a:lnSpc>
                <a:spcPct val="100000"/>
              </a:lnSpc>
              <a:spcBef>
                <a:spcPts val="600"/>
              </a:spcBef>
            </a:pPr>
            <a:endParaRPr lang="en-US" sz="1600" dirty="0"/>
          </a:p>
          <a:p>
            <a:pPr marL="285750" indent="-285750">
              <a:lnSpc>
                <a:spcPct val="100000"/>
              </a:lnSpc>
              <a:spcBef>
                <a:spcPts val="600"/>
              </a:spcBef>
              <a:buFont typeface="Wingdings" pitchFamily="2" charset="2"/>
              <a:buChar char="à"/>
            </a:pPr>
            <a:r>
              <a:rPr lang="en-US" sz="1600" b="1" dirty="0"/>
              <a:t>With our DC Targeting platform, we </a:t>
            </a:r>
            <a:r>
              <a:rPr lang="en-US" sz="1600" b="1" dirty="0">
                <a:solidFill>
                  <a:srgbClr val="FF0000"/>
                </a:solidFill>
              </a:rPr>
              <a:t>KNOW</a:t>
            </a:r>
            <a:r>
              <a:rPr lang="en-US" sz="1600" b="1" dirty="0"/>
              <a:t> </a:t>
            </a:r>
          </a:p>
          <a:p>
            <a:r>
              <a:rPr lang="en-US" sz="1600" dirty="0"/>
              <a:t>that the antigen will be delivered to DCs.</a:t>
            </a:r>
          </a:p>
          <a:p>
            <a:r>
              <a:rPr lang="en-US" sz="1600" dirty="0"/>
              <a:t>that we deliver stimulating signal to our immune system equivalent to an adjuvant</a:t>
            </a:r>
          </a:p>
        </p:txBody>
      </p:sp>
      <p:pic>
        <p:nvPicPr>
          <p:cNvPr id="7" name="Image 6">
            <a:extLst>
              <a:ext uri="{FF2B5EF4-FFF2-40B4-BE49-F238E27FC236}">
                <a16:creationId xmlns:a16="http://schemas.microsoft.com/office/drawing/2014/main" id="{69D0921D-CE2E-1AB4-4719-BFAF439A85C8}"/>
              </a:ext>
            </a:extLst>
          </p:cNvPr>
          <p:cNvPicPr>
            <a:picLocks noChangeAspect="1"/>
          </p:cNvPicPr>
          <p:nvPr/>
        </p:nvPicPr>
        <p:blipFill>
          <a:blip r:embed="rId3"/>
          <a:stretch>
            <a:fillRect/>
          </a:stretch>
        </p:blipFill>
        <p:spPr>
          <a:xfrm>
            <a:off x="7567997" y="1029967"/>
            <a:ext cx="4582321" cy="4119431"/>
          </a:xfrm>
          <a:prstGeom prst="rect">
            <a:avLst/>
          </a:prstGeom>
        </p:spPr>
      </p:pic>
      <p:sp>
        <p:nvSpPr>
          <p:cNvPr id="8" name="ZoneTexte 7">
            <a:extLst>
              <a:ext uri="{FF2B5EF4-FFF2-40B4-BE49-F238E27FC236}">
                <a16:creationId xmlns:a16="http://schemas.microsoft.com/office/drawing/2014/main" id="{9E8D88FA-9656-578A-EA39-2E5351E7737A}"/>
              </a:ext>
            </a:extLst>
          </p:cNvPr>
          <p:cNvSpPr txBox="1"/>
          <p:nvPr/>
        </p:nvSpPr>
        <p:spPr>
          <a:xfrm>
            <a:off x="7978853" y="5253007"/>
            <a:ext cx="4018583" cy="1200329"/>
          </a:xfrm>
          <a:prstGeom prst="rect">
            <a:avLst/>
          </a:prstGeom>
          <a:noFill/>
        </p:spPr>
        <p:txBody>
          <a:bodyPr wrap="square" rtlCol="0">
            <a:spAutoFit/>
          </a:bodyPr>
          <a:lstStyle/>
          <a:p>
            <a:r>
              <a:rPr lang="en-US" dirty="0">
                <a:latin typeface="Raleway" panose="020B0503030101060003" pitchFamily="34" charset="77"/>
              </a:rPr>
              <a:t>Our DC Targeting is inducing </a:t>
            </a:r>
            <a:r>
              <a:rPr lang="en-US" b="1" dirty="0">
                <a:solidFill>
                  <a:srgbClr val="FF0000"/>
                </a:solidFill>
                <a:latin typeface="Raleway" panose="020B0503030101060003" pitchFamily="34" charset="77"/>
              </a:rPr>
              <a:t>a very efficient holistic response</a:t>
            </a:r>
          </a:p>
          <a:p>
            <a:r>
              <a:rPr lang="en-US" b="1" dirty="0">
                <a:solidFill>
                  <a:srgbClr val="FF0000"/>
                </a:solidFill>
                <a:latin typeface="Raleway" panose="020B0503030101060003" pitchFamily="34" charset="77"/>
              </a:rPr>
              <a:t>(Humoral and Cellular) and strong Memory cells.</a:t>
            </a:r>
          </a:p>
        </p:txBody>
      </p:sp>
      <p:cxnSp>
        <p:nvCxnSpPr>
          <p:cNvPr id="10" name="Connecteur droit 9">
            <a:extLst>
              <a:ext uri="{FF2B5EF4-FFF2-40B4-BE49-F238E27FC236}">
                <a16:creationId xmlns:a16="http://schemas.microsoft.com/office/drawing/2014/main" id="{ABFA7954-3328-9445-297F-6D7CDE3B312B}"/>
              </a:ext>
            </a:extLst>
          </p:cNvPr>
          <p:cNvCxnSpPr>
            <a:cxnSpLocks/>
          </p:cNvCxnSpPr>
          <p:nvPr/>
        </p:nvCxnSpPr>
        <p:spPr>
          <a:xfrm>
            <a:off x="7567998" y="1156343"/>
            <a:ext cx="0" cy="544100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5" name="Picture 2">
            <a:extLst>
              <a:ext uri="{FF2B5EF4-FFF2-40B4-BE49-F238E27FC236}">
                <a16:creationId xmlns:a16="http://schemas.microsoft.com/office/drawing/2014/main" id="{F1944FAC-FF77-B3D3-14E5-2A68E3B68C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13119" y="3614424"/>
            <a:ext cx="1165760" cy="87316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a:extLst>
              <a:ext uri="{FF2B5EF4-FFF2-40B4-BE49-F238E27FC236}">
                <a16:creationId xmlns:a16="http://schemas.microsoft.com/office/drawing/2014/main" id="{F6C9DF5F-41C3-15D0-3A30-7702EF06F5A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13119" y="4653136"/>
            <a:ext cx="1165761" cy="7424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20830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F1DE53D7-BD67-3657-C6AA-EDB1F0867C4F}"/>
              </a:ext>
            </a:extLst>
          </p:cNvPr>
          <p:cNvSpPr/>
          <p:nvPr/>
        </p:nvSpPr>
        <p:spPr>
          <a:xfrm>
            <a:off x="4727848" y="1928191"/>
            <a:ext cx="7344816" cy="466916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Espace réservé du texte 3">
            <a:extLst>
              <a:ext uri="{FF2B5EF4-FFF2-40B4-BE49-F238E27FC236}">
                <a16:creationId xmlns:a16="http://schemas.microsoft.com/office/drawing/2014/main" id="{2591DE3F-C5E1-0149-8499-091F86A73FD8}"/>
              </a:ext>
            </a:extLst>
          </p:cNvPr>
          <p:cNvSpPr txBox="1">
            <a:spLocks/>
          </p:cNvSpPr>
          <p:nvPr/>
        </p:nvSpPr>
        <p:spPr>
          <a:xfrm>
            <a:off x="712023" y="1158900"/>
            <a:ext cx="3823854" cy="469900"/>
          </a:xfrm>
          <a:prstGeom prst="rect">
            <a:avLst/>
          </a:prstGeom>
        </p:spPr>
        <p:txBody>
          <a:bodyPr>
            <a:noAutofit/>
          </a:bodyPr>
          <a:lstStyle>
            <a:lvl1pPr marL="0" indent="0" algn="l" defTabSz="914400" rtl="0" eaLnBrk="1" latinLnBrk="0" hangingPunct="1">
              <a:lnSpc>
                <a:spcPct val="90000"/>
              </a:lnSpc>
              <a:spcBef>
                <a:spcPts val="1000"/>
              </a:spcBef>
              <a:buFont typeface="Arial" panose="020B0604020202020204" pitchFamily="34" charset="0"/>
              <a:buNone/>
              <a:defRPr sz="2400" b="1" i="0" kern="1200">
                <a:solidFill>
                  <a:schemeClr val="tx1"/>
                </a:solidFill>
                <a:latin typeface="Raleway" panose="020B0503030101060003"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DC Targeting Platform</a:t>
            </a:r>
          </a:p>
          <a:p>
            <a:r>
              <a:rPr lang="en-US" sz="2000" dirty="0"/>
              <a:t>Mechanism of action</a:t>
            </a:r>
          </a:p>
        </p:txBody>
      </p:sp>
      <p:sp>
        <p:nvSpPr>
          <p:cNvPr id="6" name="TextBox 1">
            <a:extLst>
              <a:ext uri="{FF2B5EF4-FFF2-40B4-BE49-F238E27FC236}">
                <a16:creationId xmlns:a16="http://schemas.microsoft.com/office/drawing/2014/main" id="{4CB1DD63-2947-14C2-C5DB-AF989387854A}"/>
              </a:ext>
            </a:extLst>
          </p:cNvPr>
          <p:cNvSpPr txBox="1"/>
          <p:nvPr/>
        </p:nvSpPr>
        <p:spPr>
          <a:xfrm>
            <a:off x="4974171" y="604752"/>
            <a:ext cx="6505806" cy="1200329"/>
          </a:xfrm>
          <a:prstGeom prst="rect">
            <a:avLst/>
          </a:prstGeom>
          <a:noFill/>
        </p:spPr>
        <p:txBody>
          <a:bodyPr wrap="square" rtlCol="0">
            <a:spAutoFit/>
          </a:bodyPr>
          <a:lstStyle/>
          <a:p>
            <a:r>
              <a:rPr lang="en-GB" b="1" dirty="0">
                <a:latin typeface="Raleway" panose="020B0503030101060003" pitchFamily="34" charset="77"/>
              </a:rPr>
              <a:t>Delivery to Antigen-Presenting Cells (APCs)</a:t>
            </a:r>
            <a:r>
              <a:rPr lang="en-GB" dirty="0">
                <a:latin typeface="Raleway" panose="020B0503030101060003" pitchFamily="34" charset="77"/>
              </a:rPr>
              <a:t>, especially DCs, which play a critical role in inducing and regulating antigen-specific immunity (humoral and cellular).</a:t>
            </a:r>
          </a:p>
          <a:p>
            <a:endParaRPr lang="en-GB" dirty="0">
              <a:latin typeface="Raleway" panose="020B0503030101060003" pitchFamily="34" charset="77"/>
            </a:endParaRPr>
          </a:p>
        </p:txBody>
      </p:sp>
      <p:sp>
        <p:nvSpPr>
          <p:cNvPr id="8" name="ZoneTexte 7"/>
          <p:cNvSpPr txBox="1"/>
          <p:nvPr/>
        </p:nvSpPr>
        <p:spPr>
          <a:xfrm>
            <a:off x="8550588" y="6130990"/>
            <a:ext cx="3451458" cy="307777"/>
          </a:xfrm>
          <a:prstGeom prst="rect">
            <a:avLst/>
          </a:prstGeom>
          <a:noFill/>
        </p:spPr>
        <p:txBody>
          <a:bodyPr wrap="none" rtlCol="0">
            <a:spAutoFit/>
          </a:bodyPr>
          <a:lstStyle/>
          <a:p>
            <a:r>
              <a:rPr lang="fr-FR" sz="1400" dirty="0"/>
              <a:t>Pastor Y et al, 2022, </a:t>
            </a:r>
            <a:r>
              <a:rPr lang="fr-FR" sz="1400" dirty="0" err="1"/>
              <a:t>Frontiers</a:t>
            </a:r>
            <a:r>
              <a:rPr lang="fr-FR" sz="1400" dirty="0"/>
              <a:t> in </a:t>
            </a:r>
            <a:r>
              <a:rPr lang="fr-FR" sz="1400" dirty="0" err="1"/>
              <a:t>Immunology</a:t>
            </a:r>
            <a:endParaRPr lang="en-US" sz="1400" dirty="0"/>
          </a:p>
        </p:txBody>
      </p:sp>
      <p:sp>
        <p:nvSpPr>
          <p:cNvPr id="22" name="ZoneTexte 21">
            <a:extLst>
              <a:ext uri="{FF2B5EF4-FFF2-40B4-BE49-F238E27FC236}">
                <a16:creationId xmlns:a16="http://schemas.microsoft.com/office/drawing/2014/main" id="{CD0E8135-AC0E-11F5-95EF-0B4323312812}"/>
              </a:ext>
            </a:extLst>
          </p:cNvPr>
          <p:cNvSpPr txBox="1"/>
          <p:nvPr/>
        </p:nvSpPr>
        <p:spPr>
          <a:xfrm>
            <a:off x="93150" y="2388319"/>
            <a:ext cx="4000899" cy="3281476"/>
          </a:xfrm>
          <a:prstGeom prst="rect">
            <a:avLst/>
          </a:prstGeom>
          <a:noFill/>
        </p:spPr>
        <p:txBody>
          <a:bodyPr wrap="square" rtlCol="0">
            <a:spAutoFit/>
          </a:bodyPr>
          <a:lstStyle/>
          <a:p>
            <a:pPr>
              <a:lnSpc>
                <a:spcPct val="107000"/>
              </a:lnSpc>
              <a:spcAft>
                <a:spcPts val="800"/>
              </a:spcAft>
            </a:pPr>
            <a:r>
              <a:rPr lang="en-GB" sz="1600" dirty="0">
                <a:latin typeface="Raleway"/>
                <a:ea typeface="Calibri" panose="020F0502020204030204" pitchFamily="34" charset="0"/>
                <a:cs typeface="Times New Roman"/>
              </a:rPr>
              <a:t>our vaccine platform combined :</a:t>
            </a:r>
          </a:p>
          <a:p>
            <a:pPr>
              <a:lnSpc>
                <a:spcPct val="107000"/>
              </a:lnSpc>
              <a:spcAft>
                <a:spcPts val="800"/>
              </a:spcAft>
            </a:pPr>
            <a:endParaRPr lang="en-GB" sz="1600" dirty="0">
              <a:latin typeface="Raleway"/>
              <a:ea typeface="Calibri" panose="020F0502020204030204" pitchFamily="34" charset="0"/>
              <a:cs typeface="Times New Roman"/>
            </a:endParaRPr>
          </a:p>
          <a:p>
            <a:pPr marL="285750" indent="-285750">
              <a:lnSpc>
                <a:spcPct val="107000"/>
              </a:lnSpc>
              <a:spcAft>
                <a:spcPts val="800"/>
              </a:spcAft>
              <a:buFont typeface="Arial" panose="020B0604020202020204" pitchFamily="34" charset="0"/>
              <a:buChar char="•"/>
            </a:pPr>
            <a:r>
              <a:rPr lang="en-GB" sz="1600" b="1" dirty="0">
                <a:latin typeface="Raleway"/>
                <a:ea typeface="Calibri" panose="020F0502020204030204" pitchFamily="34" charset="0"/>
                <a:cs typeface="Times New Roman"/>
              </a:rPr>
              <a:t>a fixed vehicle (humanized CD40 monoclonal antibody) targeting DC receptors playing also the role of an adjuvant</a:t>
            </a:r>
          </a:p>
          <a:p>
            <a:pPr marL="285750" indent="-285750">
              <a:lnSpc>
                <a:spcPct val="107000"/>
              </a:lnSpc>
              <a:spcAft>
                <a:spcPts val="800"/>
              </a:spcAft>
              <a:buFont typeface="Arial" panose="020B0604020202020204" pitchFamily="34" charset="0"/>
              <a:buChar char="•"/>
            </a:pPr>
            <a:r>
              <a:rPr lang="en-GB" sz="1600" b="1" dirty="0">
                <a:latin typeface="Raleway"/>
                <a:ea typeface="Calibri" panose="020F0502020204030204" pitchFamily="34" charset="0"/>
                <a:cs typeface="Times New Roman"/>
              </a:rPr>
              <a:t>a modulated antigen using Biocomputing optimization to </a:t>
            </a:r>
            <a:r>
              <a:rPr lang="en-GB" sz="1600" dirty="0">
                <a:latin typeface="Raleway"/>
                <a:ea typeface="Calibri" panose="020F0502020204030204" pitchFamily="34" charset="0"/>
                <a:cs typeface="Times New Roman"/>
              </a:rPr>
              <a:t>significantly hasten the development of a vaccine for new or mutated pathogens.</a:t>
            </a:r>
            <a:endParaRPr lang="en-GB" sz="1600" dirty="0">
              <a:latin typeface="Raleway"/>
              <a:ea typeface="Calibri" panose="020F0502020204030204" pitchFamily="34" charset="0"/>
              <a:cs typeface="Times New Roman" panose="02020603050405020304" pitchFamily="18" charset="0"/>
            </a:endParaRPr>
          </a:p>
        </p:txBody>
      </p:sp>
      <p:grpSp>
        <p:nvGrpSpPr>
          <p:cNvPr id="2" name="Groupe 1">
            <a:extLst>
              <a:ext uri="{FF2B5EF4-FFF2-40B4-BE49-F238E27FC236}">
                <a16:creationId xmlns:a16="http://schemas.microsoft.com/office/drawing/2014/main" id="{653F9554-E8A4-AE03-AE17-7C2B9C83BAFE}"/>
              </a:ext>
            </a:extLst>
          </p:cNvPr>
          <p:cNvGrpSpPr/>
          <p:nvPr/>
        </p:nvGrpSpPr>
        <p:grpSpPr>
          <a:xfrm>
            <a:off x="6528048" y="2262507"/>
            <a:ext cx="4496551" cy="3868483"/>
            <a:chOff x="4242366" y="1740147"/>
            <a:chExt cx="4109190" cy="3533561"/>
          </a:xfrm>
        </p:grpSpPr>
        <p:sp>
          <p:nvSpPr>
            <p:cNvPr id="3" name="Rectangle 2">
              <a:extLst>
                <a:ext uri="{FF2B5EF4-FFF2-40B4-BE49-F238E27FC236}">
                  <a16:creationId xmlns:a16="http://schemas.microsoft.com/office/drawing/2014/main" id="{1B32F1CB-23E2-FED5-1D63-79E67D2A6284}"/>
                </a:ext>
              </a:extLst>
            </p:cNvPr>
            <p:cNvSpPr/>
            <p:nvPr/>
          </p:nvSpPr>
          <p:spPr>
            <a:xfrm>
              <a:off x="4242366" y="1740147"/>
              <a:ext cx="4109190" cy="353356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e 3">
              <a:extLst>
                <a:ext uri="{FF2B5EF4-FFF2-40B4-BE49-F238E27FC236}">
                  <a16:creationId xmlns:a16="http://schemas.microsoft.com/office/drawing/2014/main" id="{A0587C3D-9275-EA9D-9F40-1C0443008A77}"/>
                </a:ext>
              </a:extLst>
            </p:cNvPr>
            <p:cNvGrpSpPr/>
            <p:nvPr/>
          </p:nvGrpSpPr>
          <p:grpSpPr>
            <a:xfrm>
              <a:off x="5042599" y="2189455"/>
              <a:ext cx="3062553" cy="2823033"/>
              <a:chOff x="2138603" y="1168689"/>
              <a:chExt cx="5279348" cy="5249538"/>
            </a:xfrm>
            <a:solidFill>
              <a:schemeClr val="bg1"/>
            </a:solidFill>
          </p:grpSpPr>
          <p:grpSp>
            <p:nvGrpSpPr>
              <p:cNvPr id="10" name="Groupe 9">
                <a:extLst>
                  <a:ext uri="{FF2B5EF4-FFF2-40B4-BE49-F238E27FC236}">
                    <a16:creationId xmlns:a16="http://schemas.microsoft.com/office/drawing/2014/main" id="{D3D09ADC-2FF7-F337-C663-59E47B69BCF5}"/>
                  </a:ext>
                </a:extLst>
              </p:cNvPr>
              <p:cNvGrpSpPr/>
              <p:nvPr/>
            </p:nvGrpSpPr>
            <p:grpSpPr>
              <a:xfrm>
                <a:off x="5442912" y="1239835"/>
                <a:ext cx="567125" cy="5178392"/>
                <a:chOff x="5045347" y="1239835"/>
                <a:chExt cx="567125" cy="5178392"/>
              </a:xfrm>
              <a:grpFill/>
            </p:grpSpPr>
            <p:pic>
              <p:nvPicPr>
                <p:cNvPr id="17" name="Image 16">
                  <a:extLst>
                    <a:ext uri="{FF2B5EF4-FFF2-40B4-BE49-F238E27FC236}">
                      <a16:creationId xmlns:a16="http://schemas.microsoft.com/office/drawing/2014/main" id="{D43F16B2-17EB-2EA3-CE96-DB10C51BDC7C}"/>
                    </a:ext>
                  </a:extLst>
                </p:cNvPr>
                <p:cNvPicPr>
                  <a:picLocks noChangeAspect="1"/>
                </p:cNvPicPr>
                <p:nvPr/>
              </p:nvPicPr>
              <p:blipFill>
                <a:blip r:embed="rId3"/>
                <a:stretch>
                  <a:fillRect/>
                </a:stretch>
              </p:blipFill>
              <p:spPr>
                <a:xfrm>
                  <a:off x="5045347" y="1239835"/>
                  <a:ext cx="567125" cy="2916000"/>
                </a:xfrm>
                <a:prstGeom prst="rect">
                  <a:avLst/>
                </a:prstGeom>
                <a:grpFill/>
              </p:spPr>
            </p:pic>
            <p:pic>
              <p:nvPicPr>
                <p:cNvPr id="18" name="Image 17">
                  <a:extLst>
                    <a:ext uri="{FF2B5EF4-FFF2-40B4-BE49-F238E27FC236}">
                      <a16:creationId xmlns:a16="http://schemas.microsoft.com/office/drawing/2014/main" id="{4FFF2428-BBB4-3A24-428F-2B99A08963D4}"/>
                    </a:ext>
                  </a:extLst>
                </p:cNvPr>
                <p:cNvPicPr>
                  <a:picLocks noChangeAspect="1"/>
                </p:cNvPicPr>
                <p:nvPr/>
              </p:nvPicPr>
              <p:blipFill>
                <a:blip r:embed="rId3"/>
                <a:stretch>
                  <a:fillRect/>
                </a:stretch>
              </p:blipFill>
              <p:spPr>
                <a:xfrm>
                  <a:off x="5045347" y="4553672"/>
                  <a:ext cx="567125" cy="1864555"/>
                </a:xfrm>
                <a:prstGeom prst="rect">
                  <a:avLst/>
                </a:prstGeom>
                <a:grpFill/>
              </p:spPr>
            </p:pic>
            <p:pic>
              <p:nvPicPr>
                <p:cNvPr id="19" name="Image 18">
                  <a:extLst>
                    <a:ext uri="{FF2B5EF4-FFF2-40B4-BE49-F238E27FC236}">
                      <a16:creationId xmlns:a16="http://schemas.microsoft.com/office/drawing/2014/main" id="{51C9A927-E088-171E-417F-BF103F0C44C3}"/>
                    </a:ext>
                  </a:extLst>
                </p:cNvPr>
                <p:cNvPicPr>
                  <a:picLocks noChangeAspect="1"/>
                </p:cNvPicPr>
                <p:nvPr/>
              </p:nvPicPr>
              <p:blipFill>
                <a:blip r:embed="rId3"/>
                <a:stretch>
                  <a:fillRect/>
                </a:stretch>
              </p:blipFill>
              <p:spPr>
                <a:xfrm>
                  <a:off x="5045347" y="4127667"/>
                  <a:ext cx="567125" cy="442372"/>
                </a:xfrm>
                <a:prstGeom prst="rect">
                  <a:avLst/>
                </a:prstGeom>
                <a:grpFill/>
              </p:spPr>
            </p:pic>
          </p:grpSp>
          <p:sp>
            <p:nvSpPr>
              <p:cNvPr id="11" name="ZoneTexte 10">
                <a:extLst>
                  <a:ext uri="{FF2B5EF4-FFF2-40B4-BE49-F238E27FC236}">
                    <a16:creationId xmlns:a16="http://schemas.microsoft.com/office/drawing/2014/main" id="{E08000D3-8E40-9AF3-1E83-B37CD8200E38}"/>
                  </a:ext>
                </a:extLst>
              </p:cNvPr>
              <p:cNvSpPr txBox="1"/>
              <p:nvPr/>
            </p:nvSpPr>
            <p:spPr>
              <a:xfrm>
                <a:off x="5969418" y="2374525"/>
                <a:ext cx="1445768" cy="858484"/>
              </a:xfrm>
              <a:prstGeom prst="rect">
                <a:avLst/>
              </a:prstGeom>
              <a:grpFill/>
            </p:spPr>
            <p:txBody>
              <a:bodyPr wrap="none" rtlCol="0">
                <a:spAutoFit/>
              </a:bodyPr>
              <a:lstStyle/>
              <a:p>
                <a:r>
                  <a:rPr lang="fr-FR" sz="1200" dirty="0" err="1">
                    <a:latin typeface="Raleway Medium" panose="020B0503030101060003" pitchFamily="34" charset="77"/>
                  </a:rPr>
                  <a:t>Antibody</a:t>
                </a:r>
                <a:endParaRPr lang="fr-FR" sz="1200" dirty="0">
                  <a:latin typeface="Raleway Medium" panose="020B0503030101060003" pitchFamily="34" charset="77"/>
                </a:endParaRPr>
              </a:p>
              <a:p>
                <a:r>
                  <a:rPr lang="fr-FR" sz="1200" dirty="0">
                    <a:latin typeface="Raleway Medium" panose="020B0503030101060003" pitchFamily="34" charset="77"/>
                  </a:rPr>
                  <a:t>αCD40</a:t>
                </a:r>
              </a:p>
            </p:txBody>
          </p:sp>
          <p:sp>
            <p:nvSpPr>
              <p:cNvPr id="12" name="ZoneTexte 11">
                <a:extLst>
                  <a:ext uri="{FF2B5EF4-FFF2-40B4-BE49-F238E27FC236}">
                    <a16:creationId xmlns:a16="http://schemas.microsoft.com/office/drawing/2014/main" id="{ABE87908-DDB9-1603-4D32-8DA76BC21E44}"/>
                  </a:ext>
                </a:extLst>
              </p:cNvPr>
              <p:cNvSpPr txBox="1"/>
              <p:nvPr/>
            </p:nvSpPr>
            <p:spPr>
              <a:xfrm>
                <a:off x="5969418" y="4151838"/>
                <a:ext cx="1213650" cy="572323"/>
              </a:xfrm>
              <a:prstGeom prst="rect">
                <a:avLst/>
              </a:prstGeom>
              <a:grpFill/>
            </p:spPr>
            <p:txBody>
              <a:bodyPr wrap="none" rtlCol="0">
                <a:spAutoFit/>
              </a:bodyPr>
              <a:lstStyle/>
              <a:p>
                <a:r>
                  <a:rPr lang="fr-FR" sz="1400" dirty="0">
                    <a:latin typeface="Raleway Medium" panose="020B0503030101060003" pitchFamily="34" charset="77"/>
                  </a:rPr>
                  <a:t>Linker</a:t>
                </a:r>
              </a:p>
            </p:txBody>
          </p:sp>
          <p:sp>
            <p:nvSpPr>
              <p:cNvPr id="13" name="ZoneTexte 12">
                <a:extLst>
                  <a:ext uri="{FF2B5EF4-FFF2-40B4-BE49-F238E27FC236}">
                    <a16:creationId xmlns:a16="http://schemas.microsoft.com/office/drawing/2014/main" id="{F6AFB233-7568-3076-5728-0C8305E976B1}"/>
                  </a:ext>
                </a:extLst>
              </p:cNvPr>
              <p:cNvSpPr txBox="1"/>
              <p:nvPr/>
            </p:nvSpPr>
            <p:spPr>
              <a:xfrm>
                <a:off x="5969418" y="5278460"/>
                <a:ext cx="1448533" cy="572323"/>
              </a:xfrm>
              <a:prstGeom prst="rect">
                <a:avLst/>
              </a:prstGeom>
              <a:grpFill/>
            </p:spPr>
            <p:txBody>
              <a:bodyPr wrap="none" rtlCol="0">
                <a:spAutoFit/>
              </a:bodyPr>
              <a:lstStyle/>
              <a:p>
                <a:r>
                  <a:rPr lang="fr-FR" sz="1400" dirty="0" err="1">
                    <a:latin typeface="Raleway Medium" panose="020B0503030101060003" pitchFamily="34" charset="77"/>
                  </a:rPr>
                  <a:t>Antigen</a:t>
                </a:r>
                <a:endParaRPr lang="fr-FR" sz="700" dirty="0">
                  <a:latin typeface="Raleway Medium" panose="020B0503030101060003" pitchFamily="34" charset="77"/>
                </a:endParaRPr>
              </a:p>
            </p:txBody>
          </p:sp>
          <p:grpSp>
            <p:nvGrpSpPr>
              <p:cNvPr id="14" name="Groupe 13">
                <a:extLst>
                  <a:ext uri="{FF2B5EF4-FFF2-40B4-BE49-F238E27FC236}">
                    <a16:creationId xmlns:a16="http://schemas.microsoft.com/office/drawing/2014/main" id="{14DBC206-63AB-BA8F-5318-53493AA1F6CD}"/>
                  </a:ext>
                </a:extLst>
              </p:cNvPr>
              <p:cNvGrpSpPr/>
              <p:nvPr/>
            </p:nvGrpSpPr>
            <p:grpSpPr>
              <a:xfrm>
                <a:off x="2138603" y="1168689"/>
                <a:ext cx="3350975" cy="5178392"/>
                <a:chOff x="1741038" y="1168689"/>
                <a:chExt cx="3350975" cy="5178392"/>
              </a:xfrm>
              <a:grpFill/>
            </p:grpSpPr>
            <p:pic>
              <p:nvPicPr>
                <p:cNvPr id="15" name="Image 14">
                  <a:extLst>
                    <a:ext uri="{FF2B5EF4-FFF2-40B4-BE49-F238E27FC236}">
                      <a16:creationId xmlns:a16="http://schemas.microsoft.com/office/drawing/2014/main" id="{D4652F47-6B90-A40A-D098-97B1ECC1F9E8}"/>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l="25452"/>
                <a:stretch/>
              </p:blipFill>
              <p:spPr>
                <a:xfrm>
                  <a:off x="1772593" y="1168689"/>
                  <a:ext cx="3319420" cy="5178392"/>
                </a:xfrm>
                <a:prstGeom prst="rect">
                  <a:avLst/>
                </a:prstGeom>
                <a:grpFill/>
                <a:ln>
                  <a:solidFill>
                    <a:schemeClr val="bg1"/>
                  </a:solidFill>
                </a:ln>
              </p:spPr>
            </p:pic>
            <p:sp>
              <p:nvSpPr>
                <p:cNvPr id="16" name="Rectangle 15">
                  <a:extLst>
                    <a:ext uri="{FF2B5EF4-FFF2-40B4-BE49-F238E27FC236}">
                      <a16:creationId xmlns:a16="http://schemas.microsoft.com/office/drawing/2014/main" id="{517719A3-6D00-78FE-7FF0-5893F231C497}"/>
                    </a:ext>
                  </a:extLst>
                </p:cNvPr>
                <p:cNvSpPr/>
                <p:nvPr/>
              </p:nvSpPr>
              <p:spPr bwMode="auto">
                <a:xfrm>
                  <a:off x="1741038" y="2679032"/>
                  <a:ext cx="567125" cy="2482515"/>
                </a:xfrm>
                <a:prstGeom prst="rect">
                  <a:avLst/>
                </a:prstGeom>
                <a:grpFill/>
                <a:ln w="9525" cap="flat" cmpd="sng" algn="ctr">
                  <a:solidFill>
                    <a:schemeClr val="bg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fr-FR" sz="700" u="none" strike="noStrike" cap="none" normalizeH="0" baseline="0">
                    <a:ln>
                      <a:noFill/>
                    </a:ln>
                    <a:solidFill>
                      <a:schemeClr val="tx2"/>
                    </a:solidFill>
                    <a:effectLst/>
                    <a:latin typeface="Raleway Medium" panose="020B0503030101060003" pitchFamily="34" charset="77"/>
                  </a:endParaRPr>
                </a:p>
              </p:txBody>
            </p:sp>
          </p:grpSp>
        </p:grpSp>
        <p:sp>
          <p:nvSpPr>
            <p:cNvPr id="9" name="Rectangle 8">
              <a:extLst>
                <a:ext uri="{FF2B5EF4-FFF2-40B4-BE49-F238E27FC236}">
                  <a16:creationId xmlns:a16="http://schemas.microsoft.com/office/drawing/2014/main" id="{C43F44C6-B806-7F49-CA9E-67B5E389963B}"/>
                </a:ext>
              </a:extLst>
            </p:cNvPr>
            <p:cNvSpPr/>
            <p:nvPr/>
          </p:nvSpPr>
          <p:spPr>
            <a:xfrm>
              <a:off x="4777710" y="3114956"/>
              <a:ext cx="955434" cy="123140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3101442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20FE1512-A04F-4D40-8059-F8DA91D199A0}"/>
              </a:ext>
            </a:extLst>
          </p:cNvPr>
          <p:cNvSpPr>
            <a:spLocks noGrp="1"/>
          </p:cNvSpPr>
          <p:nvPr>
            <p:ph sz="quarter" idx="10"/>
          </p:nvPr>
        </p:nvSpPr>
        <p:spPr>
          <a:xfrm>
            <a:off x="701854" y="1143374"/>
            <a:ext cx="3882250" cy="1201737"/>
          </a:xfrm>
        </p:spPr>
        <p:txBody>
          <a:bodyPr/>
          <a:lstStyle/>
          <a:p>
            <a:r>
              <a:rPr lang="en-US" dirty="0"/>
              <a:t>DC Targeting concept : </a:t>
            </a:r>
          </a:p>
        </p:txBody>
      </p:sp>
      <p:sp>
        <p:nvSpPr>
          <p:cNvPr id="4" name="INSERM : PROJECT SPONSOR">
            <a:extLst>
              <a:ext uri="{FF2B5EF4-FFF2-40B4-BE49-F238E27FC236}">
                <a16:creationId xmlns:a16="http://schemas.microsoft.com/office/drawing/2014/main" id="{42C8BECB-86D6-4C4D-9786-5F2E59BE6263}"/>
              </a:ext>
            </a:extLst>
          </p:cNvPr>
          <p:cNvSpPr txBox="1"/>
          <p:nvPr/>
        </p:nvSpPr>
        <p:spPr>
          <a:xfrm>
            <a:off x="551384" y="1988840"/>
            <a:ext cx="3213642" cy="789746"/>
          </a:xfrm>
          <a:prstGeom prst="rect">
            <a:avLst/>
          </a:prstGeom>
          <a:ln w="3175">
            <a:miter lim="400000"/>
          </a:ln>
          <a:extLst>
            <a:ext uri="{C572A759-6A51-4108-AA02-DFA0A04FC94B}">
              <ma14:wrappingTextBoxFlag xmlns="" xmlns:ma14="http://schemas.microsoft.com/office/mac/drawingml/2011/main" val="1"/>
            </a:ext>
          </a:extLst>
        </p:spPr>
        <p:txBody>
          <a:bodyPr wrap="square" lIns="25294" tIns="25294" rIns="25294" bIns="25294">
            <a:spAutoFit/>
          </a:bodyPr>
          <a:lstStyle>
            <a:lvl1pPr algn="l">
              <a:defRPr sz="1200" b="0">
                <a:latin typeface="DM Mono Regular"/>
                <a:ea typeface="DM Mono Regular"/>
                <a:cs typeface="DM Mono Regular"/>
                <a:sym typeface="DM Mono Regular"/>
              </a:defRPr>
            </a:lvl1pPr>
          </a:lstStyle>
          <a:p>
            <a:pPr marL="12700" marR="236220" lvl="0">
              <a:buClr>
                <a:srgbClr val="006FC0"/>
              </a:buClr>
              <a:buSzPts val="2208"/>
            </a:pPr>
            <a:r>
              <a:rPr lang="en-US" sz="1600" b="1" dirty="0">
                <a:solidFill>
                  <a:schemeClr val="dk1"/>
                </a:solidFill>
                <a:latin typeface="Raleway" panose="020B0503030101060003" pitchFamily="34" charset="77"/>
                <a:cs typeface="Arial"/>
                <a:sym typeface="Arial"/>
              </a:rPr>
              <a:t>M</a:t>
            </a:r>
            <a:r>
              <a:rPr lang="en-US" sz="1600" b="1" dirty="0">
                <a:solidFill>
                  <a:schemeClr val="dk1"/>
                </a:solidFill>
                <a:latin typeface="Raleway" panose="020B0503030101060003" pitchFamily="34" charset="77"/>
                <a:cs typeface="Arial"/>
              </a:rPr>
              <a:t>ore than 30 years experience with protein vaccines</a:t>
            </a:r>
          </a:p>
        </p:txBody>
      </p:sp>
      <p:sp>
        <p:nvSpPr>
          <p:cNvPr id="6" name="INSERM : PROJECT SPONSOR">
            <a:extLst>
              <a:ext uri="{FF2B5EF4-FFF2-40B4-BE49-F238E27FC236}">
                <a16:creationId xmlns:a16="http://schemas.microsoft.com/office/drawing/2014/main" id="{8B02C4A5-5E1D-5E42-BAF8-4EA8C37F90DA}"/>
              </a:ext>
            </a:extLst>
          </p:cNvPr>
          <p:cNvSpPr txBox="1"/>
          <p:nvPr/>
        </p:nvSpPr>
        <p:spPr>
          <a:xfrm>
            <a:off x="551383" y="3176592"/>
            <a:ext cx="3024337" cy="543525"/>
          </a:xfrm>
          <a:prstGeom prst="rect">
            <a:avLst/>
          </a:prstGeom>
          <a:ln w="3175">
            <a:miter lim="400000"/>
          </a:ln>
          <a:extLst>
            <a:ext uri="{C572A759-6A51-4108-AA02-DFA0A04FC94B}">
              <ma14:wrappingTextBoxFlag xmlns="" xmlns:ma14="http://schemas.microsoft.com/office/mac/drawingml/2011/main" val="1"/>
            </a:ext>
          </a:extLst>
        </p:spPr>
        <p:txBody>
          <a:bodyPr wrap="square" lIns="25294" tIns="25294" rIns="25294" bIns="25294">
            <a:spAutoFit/>
          </a:bodyPr>
          <a:lstStyle>
            <a:lvl1pPr algn="l">
              <a:defRPr sz="1200" b="0">
                <a:latin typeface="DM Mono Regular"/>
                <a:ea typeface="DM Mono Regular"/>
                <a:cs typeface="DM Mono Regular"/>
                <a:sym typeface="DM Mono Regular"/>
              </a:defRPr>
            </a:lvl1pPr>
          </a:lstStyle>
          <a:p>
            <a:pPr marL="12700" marR="236220" lvl="0">
              <a:buClr>
                <a:srgbClr val="006FC0"/>
              </a:buClr>
              <a:buSzPts val="2208"/>
            </a:pPr>
            <a:r>
              <a:rPr lang="en-US" sz="1600" b="1" dirty="0">
                <a:solidFill>
                  <a:schemeClr val="dk1"/>
                </a:solidFill>
                <a:latin typeface="Raleway" panose="020B0503030101060003" pitchFamily="34" charset="77"/>
                <a:ea typeface="Arial"/>
                <a:cs typeface="Arial"/>
                <a:sym typeface="Arial"/>
              </a:rPr>
              <a:t>“bring the right antigen to the right activated cell”</a:t>
            </a:r>
            <a:endParaRPr lang="en-US" sz="1600" b="1" dirty="0">
              <a:solidFill>
                <a:schemeClr val="dk1"/>
              </a:solidFill>
              <a:latin typeface="Raleway" panose="020B0503030101060003" pitchFamily="34" charset="77"/>
              <a:cs typeface="Arial"/>
            </a:endParaRPr>
          </a:p>
        </p:txBody>
      </p:sp>
      <p:sp>
        <p:nvSpPr>
          <p:cNvPr id="7" name="INSERM : PROJECT SPONSOR">
            <a:extLst>
              <a:ext uri="{FF2B5EF4-FFF2-40B4-BE49-F238E27FC236}">
                <a16:creationId xmlns:a16="http://schemas.microsoft.com/office/drawing/2014/main" id="{4D7EC335-89DA-CE49-B462-B9A8B8935FAF}"/>
              </a:ext>
            </a:extLst>
          </p:cNvPr>
          <p:cNvSpPr txBox="1"/>
          <p:nvPr/>
        </p:nvSpPr>
        <p:spPr>
          <a:xfrm>
            <a:off x="551383" y="4644560"/>
            <a:ext cx="3024336" cy="297303"/>
          </a:xfrm>
          <a:prstGeom prst="rect">
            <a:avLst/>
          </a:prstGeom>
          <a:ln w="3175">
            <a:miter lim="400000"/>
          </a:ln>
          <a:extLst>
            <a:ext uri="{C572A759-6A51-4108-AA02-DFA0A04FC94B}">
              <ma14:wrappingTextBoxFlag xmlns="" xmlns:ma14="http://schemas.microsoft.com/office/mac/drawingml/2011/main" val="1"/>
            </a:ext>
          </a:extLst>
        </p:spPr>
        <p:txBody>
          <a:bodyPr wrap="square" lIns="25294" tIns="25294" rIns="25294" bIns="25294">
            <a:spAutoFit/>
          </a:bodyPr>
          <a:lstStyle>
            <a:lvl1pPr algn="l">
              <a:defRPr sz="1200" b="0">
                <a:latin typeface="DM Mono Regular"/>
                <a:ea typeface="DM Mono Regular"/>
                <a:cs typeface="DM Mono Regular"/>
                <a:sym typeface="DM Mono Regular"/>
              </a:defRPr>
            </a:lvl1pPr>
          </a:lstStyle>
          <a:p>
            <a:pPr lvl="0"/>
            <a:endParaRPr lang="en-US" sz="1600" dirty="0">
              <a:solidFill>
                <a:schemeClr val="dk1"/>
              </a:solidFill>
              <a:latin typeface="Raleway" panose="020B0503030101060003" pitchFamily="34" charset="77"/>
              <a:cs typeface="Arial"/>
              <a:sym typeface="Calibri"/>
            </a:endParaRPr>
          </a:p>
        </p:txBody>
      </p:sp>
      <p:cxnSp>
        <p:nvCxnSpPr>
          <p:cNvPr id="8" name="Connecteur droit 40">
            <a:extLst>
              <a:ext uri="{FF2B5EF4-FFF2-40B4-BE49-F238E27FC236}">
                <a16:creationId xmlns:a16="http://schemas.microsoft.com/office/drawing/2014/main" id="{A9417559-6701-AA4C-A176-A849F25D6AAB}"/>
              </a:ext>
            </a:extLst>
          </p:cNvPr>
          <p:cNvCxnSpPr>
            <a:cxnSpLocks/>
          </p:cNvCxnSpPr>
          <p:nvPr/>
        </p:nvCxnSpPr>
        <p:spPr>
          <a:xfrm>
            <a:off x="551384" y="3145075"/>
            <a:ext cx="1857075" cy="0"/>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sp>
        <p:nvSpPr>
          <p:cNvPr id="9" name="INSERM : PROJECT SPONSOR">
            <a:extLst>
              <a:ext uri="{FF2B5EF4-FFF2-40B4-BE49-F238E27FC236}">
                <a16:creationId xmlns:a16="http://schemas.microsoft.com/office/drawing/2014/main" id="{05320091-EFC9-A94F-81AE-8AC6A574472E}"/>
              </a:ext>
            </a:extLst>
          </p:cNvPr>
          <p:cNvSpPr txBox="1"/>
          <p:nvPr/>
        </p:nvSpPr>
        <p:spPr>
          <a:xfrm>
            <a:off x="551382" y="4169854"/>
            <a:ext cx="3024337" cy="297303"/>
          </a:xfrm>
          <a:prstGeom prst="rect">
            <a:avLst/>
          </a:prstGeom>
          <a:ln w="3175">
            <a:miter lim="400000"/>
          </a:ln>
          <a:extLst>
            <a:ext uri="{C572A759-6A51-4108-AA02-DFA0A04FC94B}">
              <ma14:wrappingTextBoxFlag xmlns="" xmlns:ma14="http://schemas.microsoft.com/office/mac/drawingml/2011/main" val="1"/>
            </a:ext>
          </a:extLst>
        </p:spPr>
        <p:txBody>
          <a:bodyPr wrap="square" lIns="25294" tIns="25294" rIns="25294" bIns="25294">
            <a:spAutoFit/>
          </a:bodyPr>
          <a:lstStyle>
            <a:lvl1pPr algn="l">
              <a:defRPr sz="1200" b="0">
                <a:latin typeface="DM Mono Regular"/>
                <a:ea typeface="DM Mono Regular"/>
                <a:cs typeface="DM Mono Regular"/>
                <a:sym typeface="DM Mono Regular"/>
              </a:defRPr>
            </a:lvl1pPr>
          </a:lstStyle>
          <a:p>
            <a:pPr marL="12700" marR="236220" lvl="0">
              <a:buClr>
                <a:srgbClr val="006FC0"/>
              </a:buClr>
              <a:buSzPts val="2208"/>
            </a:pPr>
            <a:r>
              <a:rPr lang="en-US" sz="1600" b="1" dirty="0">
                <a:solidFill>
                  <a:schemeClr val="tx2"/>
                </a:solidFill>
                <a:latin typeface="Raleway" panose="020B0503030101060003" pitchFamily="34" charset="77"/>
                <a:ea typeface="Arial"/>
                <a:cs typeface="Arial"/>
                <a:sym typeface="Arial"/>
              </a:rPr>
              <a:t>A large portfolio of patents</a:t>
            </a:r>
            <a:endParaRPr lang="en-US" sz="1600" b="1" dirty="0">
              <a:solidFill>
                <a:schemeClr val="tx2"/>
              </a:solidFill>
              <a:latin typeface="Raleway" panose="020B0503030101060003" pitchFamily="34" charset="77"/>
              <a:cs typeface="Arial"/>
            </a:endParaRPr>
          </a:p>
        </p:txBody>
      </p:sp>
      <p:sp>
        <p:nvSpPr>
          <p:cNvPr id="11" name="ZoneTexte 10">
            <a:extLst>
              <a:ext uri="{FF2B5EF4-FFF2-40B4-BE49-F238E27FC236}">
                <a16:creationId xmlns:a16="http://schemas.microsoft.com/office/drawing/2014/main" id="{B9472690-93DF-9F45-94E2-41114A0CD658}"/>
              </a:ext>
            </a:extLst>
          </p:cNvPr>
          <p:cNvSpPr txBox="1"/>
          <p:nvPr/>
        </p:nvSpPr>
        <p:spPr>
          <a:xfrm>
            <a:off x="4295800" y="1114409"/>
            <a:ext cx="7896200" cy="461665"/>
          </a:xfrm>
          <a:prstGeom prst="rect">
            <a:avLst/>
          </a:prstGeom>
          <a:noFill/>
        </p:spPr>
        <p:txBody>
          <a:bodyPr wrap="square">
            <a:spAutoFit/>
          </a:bodyPr>
          <a:lstStyle/>
          <a:p>
            <a:r>
              <a:rPr lang="en-US" sz="2400" dirty="0">
                <a:latin typeface="Raleway" panose="020B0503030101060003" pitchFamily="34" charset="77"/>
              </a:rPr>
              <a:t>Holistic activation of cellular and  humoral responses</a:t>
            </a:r>
          </a:p>
        </p:txBody>
      </p:sp>
      <p:grpSp>
        <p:nvGrpSpPr>
          <p:cNvPr id="3" name="Groupe 2">
            <a:extLst>
              <a:ext uri="{FF2B5EF4-FFF2-40B4-BE49-F238E27FC236}">
                <a16:creationId xmlns:a16="http://schemas.microsoft.com/office/drawing/2014/main" id="{AF80FD8B-7E34-F201-E07E-CBA27B17E1B0}"/>
              </a:ext>
            </a:extLst>
          </p:cNvPr>
          <p:cNvGrpSpPr/>
          <p:nvPr/>
        </p:nvGrpSpPr>
        <p:grpSpPr>
          <a:xfrm>
            <a:off x="5866993" y="1607458"/>
            <a:ext cx="5119966" cy="4717759"/>
            <a:chOff x="5184594" y="1495657"/>
            <a:chExt cx="7101330" cy="5264055"/>
          </a:xfrm>
        </p:grpSpPr>
        <p:pic>
          <p:nvPicPr>
            <p:cNvPr id="10" name="Google Shape;211;p9">
              <a:extLst>
                <a:ext uri="{FF2B5EF4-FFF2-40B4-BE49-F238E27FC236}">
                  <a16:creationId xmlns:a16="http://schemas.microsoft.com/office/drawing/2014/main" id="{E9738DFB-1171-10F7-9AA0-20830FC9FFA8}"/>
                </a:ext>
              </a:extLst>
            </p:cNvPr>
            <p:cNvPicPr preferRelativeResize="0"/>
            <p:nvPr/>
          </p:nvPicPr>
          <p:blipFill rotWithShape="1">
            <a:blip r:embed="rId2">
              <a:alphaModFix/>
            </a:blip>
            <a:srcRect/>
            <a:stretch/>
          </p:blipFill>
          <p:spPr>
            <a:xfrm>
              <a:off x="5505812" y="2035393"/>
              <a:ext cx="6780112" cy="4724319"/>
            </a:xfrm>
            <a:prstGeom prst="rect">
              <a:avLst/>
            </a:prstGeom>
            <a:noFill/>
            <a:ln>
              <a:noFill/>
            </a:ln>
          </p:spPr>
        </p:pic>
        <p:grpSp>
          <p:nvGrpSpPr>
            <p:cNvPr id="12" name="Groupe 11">
              <a:extLst>
                <a:ext uri="{FF2B5EF4-FFF2-40B4-BE49-F238E27FC236}">
                  <a16:creationId xmlns:a16="http://schemas.microsoft.com/office/drawing/2014/main" id="{7C03345E-F6B7-EB77-C009-53F7F4F8915E}"/>
                </a:ext>
              </a:extLst>
            </p:cNvPr>
            <p:cNvGrpSpPr/>
            <p:nvPr/>
          </p:nvGrpSpPr>
          <p:grpSpPr>
            <a:xfrm>
              <a:off x="5937183" y="2174688"/>
              <a:ext cx="464622" cy="393999"/>
              <a:chOff x="5937183" y="2174688"/>
              <a:chExt cx="464622" cy="393999"/>
            </a:xfrm>
          </p:grpSpPr>
          <p:grpSp>
            <p:nvGrpSpPr>
              <p:cNvPr id="21" name="Groupe 20">
                <a:extLst>
                  <a:ext uri="{FF2B5EF4-FFF2-40B4-BE49-F238E27FC236}">
                    <a16:creationId xmlns:a16="http://schemas.microsoft.com/office/drawing/2014/main" id="{EAFE0153-A259-C7E8-A1C8-5994CF5BDDCE}"/>
                  </a:ext>
                </a:extLst>
              </p:cNvPr>
              <p:cNvGrpSpPr/>
              <p:nvPr/>
            </p:nvGrpSpPr>
            <p:grpSpPr>
              <a:xfrm rot="15958986">
                <a:off x="6158914" y="2313259"/>
                <a:ext cx="381461" cy="104320"/>
                <a:chOff x="6206933" y="1548818"/>
                <a:chExt cx="394917" cy="108000"/>
              </a:xfrm>
              <a:solidFill>
                <a:srgbClr val="3D4B7F"/>
              </a:solidFill>
            </p:grpSpPr>
            <p:sp>
              <p:nvSpPr>
                <p:cNvPr id="28" name="Rectangle 27">
                  <a:extLst>
                    <a:ext uri="{FF2B5EF4-FFF2-40B4-BE49-F238E27FC236}">
                      <a16:creationId xmlns:a16="http://schemas.microsoft.com/office/drawing/2014/main" id="{28E5E740-8C12-7724-F31F-E42926FCBCB5}"/>
                    </a:ext>
                  </a:extLst>
                </p:cNvPr>
                <p:cNvSpPr/>
                <p:nvPr/>
              </p:nvSpPr>
              <p:spPr>
                <a:xfrm>
                  <a:off x="6206933" y="1579167"/>
                  <a:ext cx="207862"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29" name="Groupe 28">
                  <a:extLst>
                    <a:ext uri="{FF2B5EF4-FFF2-40B4-BE49-F238E27FC236}">
                      <a16:creationId xmlns:a16="http://schemas.microsoft.com/office/drawing/2014/main" id="{DA05F83D-EA73-E5E7-8204-0207864C0A53}"/>
                    </a:ext>
                  </a:extLst>
                </p:cNvPr>
                <p:cNvGrpSpPr>
                  <a:grpSpLocks noChangeAspect="1"/>
                </p:cNvGrpSpPr>
                <p:nvPr/>
              </p:nvGrpSpPr>
              <p:grpSpPr>
                <a:xfrm>
                  <a:off x="6375487" y="1568966"/>
                  <a:ext cx="141614" cy="72000"/>
                  <a:chOff x="6806804" y="1408909"/>
                  <a:chExt cx="332284" cy="168942"/>
                </a:xfrm>
                <a:grpFill/>
              </p:grpSpPr>
              <p:sp>
                <p:nvSpPr>
                  <p:cNvPr id="31" name="Hexagone 30">
                    <a:extLst>
                      <a:ext uri="{FF2B5EF4-FFF2-40B4-BE49-F238E27FC236}">
                        <a16:creationId xmlns:a16="http://schemas.microsoft.com/office/drawing/2014/main" id="{DDCF4328-909B-8F5C-3949-414E712D5665}"/>
                      </a:ext>
                    </a:extLst>
                  </p:cNvPr>
                  <p:cNvSpPr>
                    <a:spLocks noChangeAspect="1"/>
                  </p:cNvSpPr>
                  <p:nvPr/>
                </p:nvSpPr>
                <p:spPr>
                  <a:xfrm>
                    <a:off x="6806804" y="1408909"/>
                    <a:ext cx="195972" cy="168942"/>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Hexagone 31">
                    <a:extLst>
                      <a:ext uri="{FF2B5EF4-FFF2-40B4-BE49-F238E27FC236}">
                        <a16:creationId xmlns:a16="http://schemas.microsoft.com/office/drawing/2014/main" id="{12C0E060-A251-25C3-0C0C-6A2A6FECBEDC}"/>
                      </a:ext>
                    </a:extLst>
                  </p:cNvPr>
                  <p:cNvSpPr>
                    <a:spLocks noChangeAspect="1"/>
                  </p:cNvSpPr>
                  <p:nvPr/>
                </p:nvSpPr>
                <p:spPr>
                  <a:xfrm>
                    <a:off x="6943116" y="1408909"/>
                    <a:ext cx="195972" cy="168942"/>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30" name="Rectangle : avec coins rognés en haut 29">
                  <a:extLst>
                    <a:ext uri="{FF2B5EF4-FFF2-40B4-BE49-F238E27FC236}">
                      <a16:creationId xmlns:a16="http://schemas.microsoft.com/office/drawing/2014/main" id="{9F21ACDD-B177-302F-C3AC-364E9BD4CCB7}"/>
                    </a:ext>
                  </a:extLst>
                </p:cNvPr>
                <p:cNvSpPr>
                  <a:spLocks noChangeAspect="1"/>
                </p:cNvSpPr>
                <p:nvPr/>
              </p:nvSpPr>
              <p:spPr>
                <a:xfrm rot="16200000">
                  <a:off x="6493850" y="1548818"/>
                  <a:ext cx="108000" cy="108000"/>
                </a:xfrm>
                <a:prstGeom prst="snip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22" name="Groupe 21">
                <a:extLst>
                  <a:ext uri="{FF2B5EF4-FFF2-40B4-BE49-F238E27FC236}">
                    <a16:creationId xmlns:a16="http://schemas.microsoft.com/office/drawing/2014/main" id="{2287ECBB-B94A-F144-3ACB-45EFAF52C440}"/>
                  </a:ext>
                </a:extLst>
              </p:cNvPr>
              <p:cNvGrpSpPr/>
              <p:nvPr/>
            </p:nvGrpSpPr>
            <p:grpSpPr>
              <a:xfrm rot="13115169">
                <a:off x="5937183" y="2464367"/>
                <a:ext cx="381463" cy="104320"/>
                <a:chOff x="6206929" y="1548820"/>
                <a:chExt cx="394919" cy="108000"/>
              </a:xfrm>
              <a:solidFill>
                <a:srgbClr val="3D4B7F"/>
              </a:solidFill>
            </p:grpSpPr>
            <p:sp>
              <p:nvSpPr>
                <p:cNvPr id="23" name="Rectangle 22">
                  <a:extLst>
                    <a:ext uri="{FF2B5EF4-FFF2-40B4-BE49-F238E27FC236}">
                      <a16:creationId xmlns:a16="http://schemas.microsoft.com/office/drawing/2014/main" id="{84F6C9AF-D2FF-608E-8E4E-828BE355EACB}"/>
                    </a:ext>
                  </a:extLst>
                </p:cNvPr>
                <p:cNvSpPr/>
                <p:nvPr/>
              </p:nvSpPr>
              <p:spPr>
                <a:xfrm>
                  <a:off x="6206929" y="1579173"/>
                  <a:ext cx="207862" cy="45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24" name="Groupe 23">
                  <a:extLst>
                    <a:ext uri="{FF2B5EF4-FFF2-40B4-BE49-F238E27FC236}">
                      <a16:creationId xmlns:a16="http://schemas.microsoft.com/office/drawing/2014/main" id="{8292EF54-0211-1072-5B27-1D8211CB055B}"/>
                    </a:ext>
                  </a:extLst>
                </p:cNvPr>
                <p:cNvGrpSpPr>
                  <a:grpSpLocks noChangeAspect="1"/>
                </p:cNvGrpSpPr>
                <p:nvPr/>
              </p:nvGrpSpPr>
              <p:grpSpPr>
                <a:xfrm>
                  <a:off x="6375487" y="1568966"/>
                  <a:ext cx="141614" cy="72000"/>
                  <a:chOff x="6806804" y="1408909"/>
                  <a:chExt cx="332284" cy="168942"/>
                </a:xfrm>
                <a:grpFill/>
              </p:grpSpPr>
              <p:sp>
                <p:nvSpPr>
                  <p:cNvPr id="26" name="Hexagone 25">
                    <a:extLst>
                      <a:ext uri="{FF2B5EF4-FFF2-40B4-BE49-F238E27FC236}">
                        <a16:creationId xmlns:a16="http://schemas.microsoft.com/office/drawing/2014/main" id="{7745154A-BA5E-C451-2269-2BFF465ACE64}"/>
                      </a:ext>
                    </a:extLst>
                  </p:cNvPr>
                  <p:cNvSpPr>
                    <a:spLocks noChangeAspect="1"/>
                  </p:cNvSpPr>
                  <p:nvPr/>
                </p:nvSpPr>
                <p:spPr>
                  <a:xfrm>
                    <a:off x="6806804" y="1408909"/>
                    <a:ext cx="195972" cy="168942"/>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Hexagone 26">
                    <a:extLst>
                      <a:ext uri="{FF2B5EF4-FFF2-40B4-BE49-F238E27FC236}">
                        <a16:creationId xmlns:a16="http://schemas.microsoft.com/office/drawing/2014/main" id="{B1B23D4E-5710-E3E2-9230-C5EF810526D5}"/>
                      </a:ext>
                    </a:extLst>
                  </p:cNvPr>
                  <p:cNvSpPr>
                    <a:spLocks noChangeAspect="1"/>
                  </p:cNvSpPr>
                  <p:nvPr/>
                </p:nvSpPr>
                <p:spPr>
                  <a:xfrm>
                    <a:off x="6943116" y="1408909"/>
                    <a:ext cx="195972" cy="168942"/>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5" name="Rectangle : avec coins rognés en haut 24">
                  <a:extLst>
                    <a:ext uri="{FF2B5EF4-FFF2-40B4-BE49-F238E27FC236}">
                      <a16:creationId xmlns:a16="http://schemas.microsoft.com/office/drawing/2014/main" id="{710867AD-7FD3-DE1A-512E-37DED9A08BC5}"/>
                    </a:ext>
                  </a:extLst>
                </p:cNvPr>
                <p:cNvSpPr>
                  <a:spLocks noChangeAspect="1"/>
                </p:cNvSpPr>
                <p:nvPr/>
              </p:nvSpPr>
              <p:spPr>
                <a:xfrm rot="16200000">
                  <a:off x="6493848" y="1548820"/>
                  <a:ext cx="108000" cy="108000"/>
                </a:xfrm>
                <a:prstGeom prst="snip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grpSp>
          <p:nvGrpSpPr>
            <p:cNvPr id="13" name="Groupe 12">
              <a:extLst>
                <a:ext uri="{FF2B5EF4-FFF2-40B4-BE49-F238E27FC236}">
                  <a16:creationId xmlns:a16="http://schemas.microsoft.com/office/drawing/2014/main" id="{18821028-2CA1-BEE9-5934-C9B18201A4C6}"/>
                </a:ext>
              </a:extLst>
            </p:cNvPr>
            <p:cNvGrpSpPr/>
            <p:nvPr/>
          </p:nvGrpSpPr>
          <p:grpSpPr>
            <a:xfrm>
              <a:off x="5184594" y="1495657"/>
              <a:ext cx="1893501" cy="1000053"/>
              <a:chOff x="5184594" y="1495657"/>
              <a:chExt cx="1893501" cy="1000053"/>
            </a:xfrm>
          </p:grpSpPr>
          <p:grpSp>
            <p:nvGrpSpPr>
              <p:cNvPr id="14" name="Groupe 13">
                <a:extLst>
                  <a:ext uri="{FF2B5EF4-FFF2-40B4-BE49-F238E27FC236}">
                    <a16:creationId xmlns:a16="http://schemas.microsoft.com/office/drawing/2014/main" id="{41012EB5-4E79-0A8A-D4FE-541322E426B9}"/>
                  </a:ext>
                </a:extLst>
              </p:cNvPr>
              <p:cNvGrpSpPr>
                <a:grpSpLocks noChangeAspect="1"/>
              </p:cNvGrpSpPr>
              <p:nvPr/>
            </p:nvGrpSpPr>
            <p:grpSpPr>
              <a:xfrm rot="1345242">
                <a:off x="5184594" y="1495657"/>
                <a:ext cx="1118922" cy="837688"/>
                <a:chOff x="6591788" y="1826976"/>
                <a:chExt cx="576571" cy="431653"/>
              </a:xfrm>
            </p:grpSpPr>
            <p:grpSp>
              <p:nvGrpSpPr>
                <p:cNvPr id="16" name="Groupe 15">
                  <a:extLst>
                    <a:ext uri="{FF2B5EF4-FFF2-40B4-BE49-F238E27FC236}">
                      <a16:creationId xmlns:a16="http://schemas.microsoft.com/office/drawing/2014/main" id="{CD423B51-1CA2-05B1-6B86-3F97B5016C36}"/>
                    </a:ext>
                  </a:extLst>
                </p:cNvPr>
                <p:cNvGrpSpPr>
                  <a:grpSpLocks noChangeAspect="1"/>
                </p:cNvGrpSpPr>
                <p:nvPr/>
              </p:nvGrpSpPr>
              <p:grpSpPr>
                <a:xfrm>
                  <a:off x="6621895" y="1826976"/>
                  <a:ext cx="546464" cy="431653"/>
                  <a:chOff x="5635476" y="1169380"/>
                  <a:chExt cx="1522292" cy="1202476"/>
                </a:xfrm>
              </p:grpSpPr>
              <p:pic>
                <p:nvPicPr>
                  <p:cNvPr id="18" name="Google Shape;155;p5">
                    <a:extLst>
                      <a:ext uri="{FF2B5EF4-FFF2-40B4-BE49-F238E27FC236}">
                        <a16:creationId xmlns:a16="http://schemas.microsoft.com/office/drawing/2014/main" id="{9F6912D9-4C94-9436-AD5F-A34479983D3D}"/>
                      </a:ext>
                    </a:extLst>
                  </p:cNvPr>
                  <p:cNvPicPr preferRelativeResize="0">
                    <a:picLocks noChangeAspect="1"/>
                  </p:cNvPicPr>
                  <p:nvPr/>
                </p:nvPicPr>
                <p:blipFill rotWithShape="1">
                  <a:blip r:embed="rId3">
                    <a:alphaModFix/>
                  </a:blip>
                  <a:srcRect/>
                  <a:stretch/>
                </p:blipFill>
                <p:spPr>
                  <a:xfrm rot="7447246">
                    <a:off x="5795384" y="1009472"/>
                    <a:ext cx="1202476" cy="1522292"/>
                  </a:xfrm>
                  <a:prstGeom prst="rect">
                    <a:avLst/>
                  </a:prstGeom>
                  <a:noFill/>
                  <a:ln>
                    <a:noFill/>
                  </a:ln>
                </p:spPr>
              </p:pic>
              <p:sp>
                <p:nvSpPr>
                  <p:cNvPr id="19" name="Ellipse 18">
                    <a:extLst>
                      <a:ext uri="{FF2B5EF4-FFF2-40B4-BE49-F238E27FC236}">
                        <a16:creationId xmlns:a16="http://schemas.microsoft.com/office/drawing/2014/main" id="{2A253E7B-CE95-0116-EF01-C6D9EB784589}"/>
                      </a:ext>
                    </a:extLst>
                  </p:cNvPr>
                  <p:cNvSpPr>
                    <a:spLocks noChangeAspect="1"/>
                  </p:cNvSpPr>
                  <p:nvPr/>
                </p:nvSpPr>
                <p:spPr>
                  <a:xfrm rot="7447246">
                    <a:off x="5932999" y="1273423"/>
                    <a:ext cx="108000" cy="262066"/>
                  </a:xfrm>
                  <a:prstGeom prst="ellipse">
                    <a:avLst/>
                  </a:prstGeom>
                  <a:solidFill>
                    <a:srgbClr val="FFFF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Ellipse 19">
                    <a:extLst>
                      <a:ext uri="{FF2B5EF4-FFF2-40B4-BE49-F238E27FC236}">
                        <a16:creationId xmlns:a16="http://schemas.microsoft.com/office/drawing/2014/main" id="{C5F3F09E-05AA-CF95-7812-82CDBF9F37DC}"/>
                      </a:ext>
                    </a:extLst>
                  </p:cNvPr>
                  <p:cNvSpPr>
                    <a:spLocks noChangeAspect="1"/>
                  </p:cNvSpPr>
                  <p:nvPr/>
                </p:nvSpPr>
                <p:spPr>
                  <a:xfrm rot="7447246">
                    <a:off x="5871860" y="1368523"/>
                    <a:ext cx="108000" cy="262066"/>
                  </a:xfrm>
                  <a:prstGeom prst="ellipse">
                    <a:avLst/>
                  </a:prstGeom>
                  <a:solidFill>
                    <a:srgbClr val="FFFF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7" name="Rectangle 16">
                  <a:extLst>
                    <a:ext uri="{FF2B5EF4-FFF2-40B4-BE49-F238E27FC236}">
                      <a16:creationId xmlns:a16="http://schemas.microsoft.com/office/drawing/2014/main" id="{27CF9144-DB97-79C5-427C-C2B514A22AD0}"/>
                    </a:ext>
                  </a:extLst>
                </p:cNvPr>
                <p:cNvSpPr/>
                <p:nvPr/>
              </p:nvSpPr>
              <p:spPr>
                <a:xfrm rot="1811479">
                  <a:off x="6591788" y="1970878"/>
                  <a:ext cx="87137" cy="1670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5" name="ZoneTexte 14">
                <a:extLst>
                  <a:ext uri="{FF2B5EF4-FFF2-40B4-BE49-F238E27FC236}">
                    <a16:creationId xmlns:a16="http://schemas.microsoft.com/office/drawing/2014/main" id="{A6CC640B-AB95-5AB5-9295-F801D0B951CC}"/>
                  </a:ext>
                </a:extLst>
              </p:cNvPr>
              <p:cNvSpPr txBox="1"/>
              <p:nvPr/>
            </p:nvSpPr>
            <p:spPr>
              <a:xfrm>
                <a:off x="6372018" y="2214322"/>
                <a:ext cx="706077" cy="281388"/>
              </a:xfrm>
              <a:prstGeom prst="rect">
                <a:avLst/>
              </a:prstGeom>
              <a:noFill/>
            </p:spPr>
            <p:txBody>
              <a:bodyPr wrap="none" lIns="91440" tIns="45720" rIns="91440" bIns="45720" rtlCol="0" anchor="t">
                <a:spAutoFit/>
              </a:bodyPr>
              <a:lstStyle/>
              <a:p>
                <a:r>
                  <a:rPr lang="en-US" sz="1300" b="1">
                    <a:latin typeface="Raleway"/>
                  </a:rPr>
                  <a:t>CD40</a:t>
                </a:r>
              </a:p>
            </p:txBody>
          </p:sp>
        </p:grpSp>
      </p:grpSp>
    </p:spTree>
    <p:extLst>
      <p:ext uri="{BB962C8B-B14F-4D97-AF65-F5344CB8AC3E}">
        <p14:creationId xmlns:p14="http://schemas.microsoft.com/office/powerpoint/2010/main" val="25753408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16" name="Picture 6" descr="1,013 Ongoing Icon Images, Stock Photos &amp; Vectors | Shutterstock">
            <a:extLst>
              <a:ext uri="{FF2B5EF4-FFF2-40B4-BE49-F238E27FC236}">
                <a16:creationId xmlns:a16="http://schemas.microsoft.com/office/drawing/2014/main" id="{4D9ED6E8-56C8-9A7A-AEC0-BF6EE0F3364D}"/>
              </a:ext>
            </a:extLst>
          </p:cNvPr>
          <p:cNvPicPr>
            <a:picLocks noChangeAspect="1" noChangeArrowheads="1"/>
          </p:cNvPicPr>
          <p:nvPr/>
        </p:nvPicPr>
        <p:blipFill rotWithShape="1">
          <a:blip r:embed="rId2" cstate="screen">
            <a:duotone>
              <a:schemeClr val="accent4">
                <a:shade val="45000"/>
                <a:satMod val="135000"/>
              </a:schemeClr>
              <a:prstClr val="white"/>
            </a:duotone>
            <a:extLst>
              <a:ext uri="{28A0092B-C50C-407E-A947-70E740481C1C}">
                <a14:useLocalDpi xmlns:a14="http://schemas.microsoft.com/office/drawing/2010/main"/>
              </a:ext>
            </a:extLst>
          </a:blip>
          <a:srcRect/>
          <a:stretch/>
        </p:blipFill>
        <p:spPr bwMode="auto">
          <a:xfrm>
            <a:off x="7516409" y="2753222"/>
            <a:ext cx="253766" cy="300228"/>
          </a:xfrm>
          <a:prstGeom prst="rect">
            <a:avLst/>
          </a:prstGeom>
          <a:noFill/>
          <a:extLst>
            <a:ext uri="{909E8E84-426E-40DD-AFC4-6F175D3DCCD1}">
              <a14:hiddenFill xmlns:a14="http://schemas.microsoft.com/office/drawing/2010/main">
                <a:solidFill>
                  <a:srgbClr val="FFFFFF"/>
                </a:solidFill>
              </a14:hiddenFill>
            </a:ext>
          </a:extLst>
        </p:spPr>
      </p:pic>
      <p:pic>
        <p:nvPicPr>
          <p:cNvPr id="4117" name="Picture 6" descr="1,013 Ongoing Icon Images, Stock Photos &amp; Vectors | Shutterstock">
            <a:extLst>
              <a:ext uri="{FF2B5EF4-FFF2-40B4-BE49-F238E27FC236}">
                <a16:creationId xmlns:a16="http://schemas.microsoft.com/office/drawing/2014/main" id="{73D62146-6048-4C39-F99C-638E946142A1}"/>
              </a:ext>
            </a:extLst>
          </p:cNvPr>
          <p:cNvPicPr>
            <a:picLocks noChangeAspect="1" noChangeArrowheads="1"/>
          </p:cNvPicPr>
          <p:nvPr/>
        </p:nvPicPr>
        <p:blipFill rotWithShape="1">
          <a:blip r:embed="rId2" cstate="screen">
            <a:duotone>
              <a:schemeClr val="accent4">
                <a:shade val="45000"/>
                <a:satMod val="135000"/>
              </a:schemeClr>
              <a:prstClr val="white"/>
            </a:duotone>
            <a:extLst>
              <a:ext uri="{28A0092B-C50C-407E-A947-70E740481C1C}">
                <a14:useLocalDpi xmlns:a14="http://schemas.microsoft.com/office/drawing/2010/main"/>
              </a:ext>
            </a:extLst>
          </a:blip>
          <a:srcRect/>
          <a:stretch/>
        </p:blipFill>
        <p:spPr bwMode="auto">
          <a:xfrm>
            <a:off x="7477464" y="1458643"/>
            <a:ext cx="253766" cy="300228"/>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a:extLst>
              <a:ext uri="{FF2B5EF4-FFF2-40B4-BE49-F238E27FC236}">
                <a16:creationId xmlns:a16="http://schemas.microsoft.com/office/drawing/2014/main" id="{5003522E-3EF7-BB2D-3ECF-4642B319FF99}"/>
              </a:ext>
            </a:extLst>
          </p:cNvPr>
          <p:cNvSpPr txBox="1"/>
          <p:nvPr/>
        </p:nvSpPr>
        <p:spPr>
          <a:xfrm>
            <a:off x="6331" y="0"/>
            <a:ext cx="11206174" cy="461665"/>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0000"/>
                </a:solidFill>
                <a:effectLst/>
                <a:uLnTx/>
                <a:uFillTx/>
                <a:latin typeface="Raleway" pitchFamily="2" charset="77"/>
                <a:ea typeface="+mn-ea"/>
                <a:cs typeface="+mn-cs"/>
              </a:rPr>
              <a:t>Summary of A</a:t>
            </a:r>
            <a:r>
              <a:rPr kumimoji="0" lang="en-US" sz="2400" b="1" i="0" u="none" strike="noStrike" kern="1200" cap="none" spc="0" normalizeH="0" baseline="0" noProof="0" dirty="0" err="1">
                <a:ln>
                  <a:noFill/>
                </a:ln>
                <a:solidFill>
                  <a:srgbClr val="000000"/>
                </a:solidFill>
                <a:effectLst/>
                <a:uLnTx/>
                <a:uFillTx/>
                <a:latin typeface="Raleway" pitchFamily="2" charset="77"/>
                <a:ea typeface="+mn-ea"/>
                <a:cs typeface="+mn-cs"/>
              </a:rPr>
              <a:t>chievements</a:t>
            </a:r>
            <a:endParaRPr kumimoji="0" lang="en-US" sz="2400" b="1" i="0" u="none" strike="noStrike" kern="1200" cap="none" spc="0" normalizeH="0" baseline="0" noProof="0" dirty="0">
              <a:ln>
                <a:noFill/>
              </a:ln>
              <a:solidFill>
                <a:srgbClr val="000000"/>
              </a:solidFill>
              <a:effectLst/>
              <a:uLnTx/>
              <a:uFillTx/>
              <a:latin typeface="Raleway" pitchFamily="2" charset="77"/>
              <a:ea typeface="+mn-ea"/>
              <a:cs typeface="+mn-cs"/>
            </a:endParaRPr>
          </a:p>
        </p:txBody>
      </p:sp>
      <p:sp>
        <p:nvSpPr>
          <p:cNvPr id="2" name="ZoneTexte 1">
            <a:extLst>
              <a:ext uri="{FF2B5EF4-FFF2-40B4-BE49-F238E27FC236}">
                <a16:creationId xmlns:a16="http://schemas.microsoft.com/office/drawing/2014/main" id="{9625495D-80D5-DAF8-3EAD-38BEE64F53CF}"/>
              </a:ext>
            </a:extLst>
          </p:cNvPr>
          <p:cNvSpPr txBox="1"/>
          <p:nvPr/>
        </p:nvSpPr>
        <p:spPr>
          <a:xfrm>
            <a:off x="572852" y="1008158"/>
            <a:ext cx="718458" cy="369332"/>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Raleway" pitchFamily="2" charset="77"/>
                <a:ea typeface="+mn-ea"/>
                <a:cs typeface="+mn-cs"/>
              </a:rPr>
              <a:t>CMC</a:t>
            </a:r>
          </a:p>
        </p:txBody>
      </p:sp>
      <p:pic>
        <p:nvPicPr>
          <p:cNvPr id="56" name="Picture 2" descr="Icône De Dispositif De Bioréacteur Illustration de Vecteur - Illustration  du vecteur, réacteur: 144011372">
            <a:extLst>
              <a:ext uri="{FF2B5EF4-FFF2-40B4-BE49-F238E27FC236}">
                <a16:creationId xmlns:a16="http://schemas.microsoft.com/office/drawing/2014/main" id="{CE488F47-577D-CD84-7A0F-A65D53BBFA1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470" y="844982"/>
            <a:ext cx="642256" cy="642256"/>
          </a:xfrm>
          <a:prstGeom prst="rect">
            <a:avLst/>
          </a:prstGeom>
          <a:noFill/>
          <a:extLst>
            <a:ext uri="{909E8E84-426E-40DD-AFC4-6F175D3DCCD1}">
              <a14:hiddenFill xmlns:a14="http://schemas.microsoft.com/office/drawing/2010/main">
                <a:solidFill>
                  <a:srgbClr val="FFFFFF"/>
                </a:solidFill>
              </a14:hiddenFill>
            </a:ext>
          </a:extLst>
        </p:spPr>
      </p:pic>
      <p:sp>
        <p:nvSpPr>
          <p:cNvPr id="57" name="ZoneTexte 56">
            <a:extLst>
              <a:ext uri="{FF2B5EF4-FFF2-40B4-BE49-F238E27FC236}">
                <a16:creationId xmlns:a16="http://schemas.microsoft.com/office/drawing/2014/main" id="{1323BC4D-A5A1-CCB3-0ED7-D90CE41DE7B6}"/>
              </a:ext>
            </a:extLst>
          </p:cNvPr>
          <p:cNvSpPr txBox="1"/>
          <p:nvPr/>
        </p:nvSpPr>
        <p:spPr>
          <a:xfrm>
            <a:off x="317658" y="2343974"/>
            <a:ext cx="2068286" cy="369332"/>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Raleway" pitchFamily="2" charset="77"/>
                <a:ea typeface="+mn-ea"/>
                <a:cs typeface="+mn-cs"/>
              </a:rPr>
              <a:t>Non-clinical</a:t>
            </a:r>
          </a:p>
        </p:txBody>
      </p:sp>
      <p:pic>
        <p:nvPicPr>
          <p:cNvPr id="58" name="Picture 6" descr="Computer mouse Pointer Computer Icons Icon design Symbol, Rat &amp; Mouse  transparent background PNG clipart | HiClipart">
            <a:extLst>
              <a:ext uri="{FF2B5EF4-FFF2-40B4-BE49-F238E27FC236}">
                <a16:creationId xmlns:a16="http://schemas.microsoft.com/office/drawing/2014/main" id="{7573D4C1-1955-C657-A40D-05293BE2FABB}"/>
              </a:ext>
            </a:extLst>
          </p:cNvPr>
          <p:cNvPicPr>
            <a:picLocks noChangeAspect="1" noChangeArrowheads="1"/>
          </p:cNvPicPr>
          <p:nvPr/>
        </p:nvPicPr>
        <p:blipFill>
          <a:blip r:embed="rId4" cstate="screen">
            <a:extLst>
              <a:ext uri="{BEBA8EAE-BF5A-486C-A8C5-ECC9F3942E4B}">
                <a14:imgProps xmlns:a14="http://schemas.microsoft.com/office/drawing/2010/main">
                  <a14:imgLayer r:embed="rId5">
                    <a14:imgEffect>
                      <a14:backgroundRemoval t="9961" b="89844" l="9961" r="96484">
                        <a14:foregroundMark x1="91992" y1="56836" x2="91992" y2="56836"/>
                        <a14:foregroundMark x1="96484" y1="58008" x2="96484" y2="58008"/>
                      </a14:backgroundRemoval>
                    </a14:imgEffect>
                  </a14:imgLayer>
                </a14:imgProps>
              </a:ext>
              <a:ext uri="{28A0092B-C50C-407E-A947-70E740481C1C}">
                <a14:useLocalDpi xmlns:a14="http://schemas.microsoft.com/office/drawing/2010/main"/>
              </a:ext>
            </a:extLst>
          </a:blip>
          <a:srcRect/>
          <a:stretch>
            <a:fillRect/>
          </a:stretch>
        </p:blipFill>
        <p:spPr bwMode="auto">
          <a:xfrm>
            <a:off x="74773" y="2229261"/>
            <a:ext cx="553130" cy="553130"/>
          </a:xfrm>
          <a:prstGeom prst="rect">
            <a:avLst/>
          </a:prstGeom>
          <a:noFill/>
          <a:extLst>
            <a:ext uri="{909E8E84-426E-40DD-AFC4-6F175D3DCCD1}">
              <a14:hiddenFill xmlns:a14="http://schemas.microsoft.com/office/drawing/2010/main">
                <a:solidFill>
                  <a:srgbClr val="FFFFFF"/>
                </a:solidFill>
              </a14:hiddenFill>
            </a:ext>
          </a:extLst>
        </p:spPr>
      </p:pic>
      <p:sp>
        <p:nvSpPr>
          <p:cNvPr id="59" name="ZoneTexte 58">
            <a:extLst>
              <a:ext uri="{FF2B5EF4-FFF2-40B4-BE49-F238E27FC236}">
                <a16:creationId xmlns:a16="http://schemas.microsoft.com/office/drawing/2014/main" id="{266C1406-5BA2-A77F-2CE1-867B8E07B42D}"/>
              </a:ext>
            </a:extLst>
          </p:cNvPr>
          <p:cNvSpPr txBox="1"/>
          <p:nvPr/>
        </p:nvSpPr>
        <p:spPr>
          <a:xfrm>
            <a:off x="583900" y="3540939"/>
            <a:ext cx="1023262" cy="369332"/>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Raleway" pitchFamily="2" charset="77"/>
                <a:ea typeface="+mn-ea"/>
                <a:cs typeface="+mn-cs"/>
              </a:rPr>
              <a:t>Clinics</a:t>
            </a:r>
          </a:p>
        </p:txBody>
      </p:sp>
      <p:pic>
        <p:nvPicPr>
          <p:cNvPr id="60" name="Picture 4" descr="Vecteur Stock Stethoscope Icon vector symbol for medical doctor and  physician in a glyph pictogram illustration | Adobe Stock">
            <a:extLst>
              <a:ext uri="{FF2B5EF4-FFF2-40B4-BE49-F238E27FC236}">
                <a16:creationId xmlns:a16="http://schemas.microsoft.com/office/drawing/2014/main" id="{6FB39F49-268E-3EA5-D2CF-BD2EE0CB47B1}"/>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38398" y="3522903"/>
            <a:ext cx="522512" cy="470863"/>
          </a:xfrm>
          <a:prstGeom prst="rect">
            <a:avLst/>
          </a:prstGeom>
          <a:noFill/>
          <a:extLst>
            <a:ext uri="{909E8E84-426E-40DD-AFC4-6F175D3DCCD1}">
              <a14:hiddenFill xmlns:a14="http://schemas.microsoft.com/office/drawing/2010/main">
                <a:solidFill>
                  <a:srgbClr val="FFFFFF"/>
                </a:solidFill>
              </a14:hiddenFill>
            </a:ext>
          </a:extLst>
        </p:spPr>
      </p:pic>
      <p:sp>
        <p:nvSpPr>
          <p:cNvPr id="61" name="ZoneTexte 60">
            <a:extLst>
              <a:ext uri="{FF2B5EF4-FFF2-40B4-BE49-F238E27FC236}">
                <a16:creationId xmlns:a16="http://schemas.microsoft.com/office/drawing/2014/main" id="{3FC6F6C1-6F23-678A-7800-BE442C65E298}"/>
              </a:ext>
            </a:extLst>
          </p:cNvPr>
          <p:cNvSpPr txBox="1"/>
          <p:nvPr/>
        </p:nvSpPr>
        <p:spPr>
          <a:xfrm>
            <a:off x="487948" y="4722094"/>
            <a:ext cx="1626520" cy="369332"/>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Raleway" pitchFamily="2" charset="77"/>
                <a:ea typeface="+mn-ea"/>
                <a:cs typeface="+mn-cs"/>
              </a:rPr>
              <a:t>Regulatory</a:t>
            </a:r>
          </a:p>
        </p:txBody>
      </p:sp>
      <p:pic>
        <p:nvPicPr>
          <p:cNvPr id="62" name="Picture 10" descr="Authority Icon. Simple Element Illustration. Authority Concept Symbol  Design. Can Be Used For Web Royalty Free SVG, Cliparts, Vectors, And Stock  Illustration. Image 130224015.">
            <a:extLst>
              <a:ext uri="{FF2B5EF4-FFF2-40B4-BE49-F238E27FC236}">
                <a16:creationId xmlns:a16="http://schemas.microsoft.com/office/drawing/2014/main" id="{A51FE591-5BAD-B51B-D619-65A08883AD80}"/>
              </a:ext>
            </a:extLst>
          </p:cNvPr>
          <p:cNvPicPr>
            <a:picLocks noChangeAspect="1" noChangeArrowheads="1"/>
          </p:cNvPicPr>
          <p:nvPr/>
        </p:nvPicPr>
        <p:blipFill rotWithShape="1">
          <a:blip r:embed="rId7" cstate="screen">
            <a:biLevel thresh="75000"/>
            <a:extLst>
              <a:ext uri="{28A0092B-C50C-407E-A947-70E740481C1C}">
                <a14:useLocalDpi xmlns:a14="http://schemas.microsoft.com/office/drawing/2010/main"/>
              </a:ext>
            </a:extLst>
          </a:blip>
          <a:srcRect/>
          <a:stretch/>
        </p:blipFill>
        <p:spPr bwMode="auto">
          <a:xfrm>
            <a:off x="92740" y="4576066"/>
            <a:ext cx="468296" cy="573526"/>
          </a:xfrm>
          <a:prstGeom prst="rect">
            <a:avLst/>
          </a:prstGeom>
          <a:noFill/>
          <a:extLst>
            <a:ext uri="{909E8E84-426E-40DD-AFC4-6F175D3DCCD1}">
              <a14:hiddenFill xmlns:a14="http://schemas.microsoft.com/office/drawing/2010/main">
                <a:solidFill>
                  <a:srgbClr val="FFFFFF"/>
                </a:solidFill>
              </a14:hiddenFill>
            </a:ext>
          </a:extLst>
        </p:spPr>
      </p:pic>
      <p:sp>
        <p:nvSpPr>
          <p:cNvPr id="63" name="ZoneTexte 62">
            <a:extLst>
              <a:ext uri="{FF2B5EF4-FFF2-40B4-BE49-F238E27FC236}">
                <a16:creationId xmlns:a16="http://schemas.microsoft.com/office/drawing/2014/main" id="{7B9CFA20-9923-D947-B1AA-975F847C23E7}"/>
              </a:ext>
            </a:extLst>
          </p:cNvPr>
          <p:cNvSpPr txBox="1"/>
          <p:nvPr/>
        </p:nvSpPr>
        <p:spPr>
          <a:xfrm>
            <a:off x="497368" y="5981238"/>
            <a:ext cx="1397923" cy="369332"/>
          </a:xfrm>
          <a:prstGeom prst="rect">
            <a:avLst/>
          </a:prstGeom>
          <a:solidFill>
            <a:schemeClr val="bg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Raleway" pitchFamily="2" charset="77"/>
                <a:ea typeface="+mn-ea"/>
                <a:cs typeface="+mn-cs"/>
              </a:rPr>
              <a:t>Quality</a:t>
            </a:r>
          </a:p>
        </p:txBody>
      </p:sp>
      <p:pic>
        <p:nvPicPr>
          <p:cNvPr id="1024" name="Picture 8" descr="Recherche Agrandissement Icône Symbole Loupe Loupe Illustration  Illustration de Vecteur - Illustration du grossissement, optique: 232635971">
            <a:extLst>
              <a:ext uri="{FF2B5EF4-FFF2-40B4-BE49-F238E27FC236}">
                <a16:creationId xmlns:a16="http://schemas.microsoft.com/office/drawing/2014/main" id="{1FF9BFBC-31D5-817F-83CC-F3FC04D884CE}"/>
              </a:ext>
            </a:extLst>
          </p:cNvPr>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8225" y="5826400"/>
            <a:ext cx="592685" cy="592685"/>
          </a:xfrm>
          <a:prstGeom prst="rect">
            <a:avLst/>
          </a:prstGeom>
          <a:noFill/>
          <a:extLst>
            <a:ext uri="{909E8E84-426E-40DD-AFC4-6F175D3DCCD1}">
              <a14:hiddenFill xmlns:a14="http://schemas.microsoft.com/office/drawing/2010/main">
                <a:solidFill>
                  <a:srgbClr val="FFFFFF"/>
                </a:solidFill>
              </a14:hiddenFill>
            </a:ext>
          </a:extLst>
        </p:spPr>
      </p:pic>
      <p:sp>
        <p:nvSpPr>
          <p:cNvPr id="1025" name="ZoneTexte 1024">
            <a:extLst>
              <a:ext uri="{FF2B5EF4-FFF2-40B4-BE49-F238E27FC236}">
                <a16:creationId xmlns:a16="http://schemas.microsoft.com/office/drawing/2014/main" id="{ACF67E1D-10EA-DC98-EB1C-1DA3246BD5F3}"/>
              </a:ext>
            </a:extLst>
          </p:cNvPr>
          <p:cNvSpPr txBox="1"/>
          <p:nvPr/>
        </p:nvSpPr>
        <p:spPr>
          <a:xfrm>
            <a:off x="2188861" y="479280"/>
            <a:ext cx="2722220"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Raleway" pitchFamily="2" charset="77"/>
                <a:ea typeface="+mn-ea"/>
                <a:cs typeface="+mn-cs"/>
              </a:rPr>
              <a:t>Process/Formulation dev</a:t>
            </a:r>
          </a:p>
        </p:txBody>
      </p:sp>
      <p:sp>
        <p:nvSpPr>
          <p:cNvPr id="1026" name="ZoneTexte 1025">
            <a:extLst>
              <a:ext uri="{FF2B5EF4-FFF2-40B4-BE49-F238E27FC236}">
                <a16:creationId xmlns:a16="http://schemas.microsoft.com/office/drawing/2014/main" id="{E154B9DA-CB64-05A2-2C4B-1B054CF86D30}"/>
              </a:ext>
            </a:extLst>
          </p:cNvPr>
          <p:cNvSpPr txBox="1"/>
          <p:nvPr/>
        </p:nvSpPr>
        <p:spPr>
          <a:xfrm>
            <a:off x="5013528" y="484958"/>
            <a:ext cx="1762021"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Raleway" pitchFamily="2" charset="77"/>
                <a:ea typeface="+mn-ea"/>
                <a:cs typeface="+mn-cs"/>
              </a:rPr>
              <a:t>Technical batch</a:t>
            </a:r>
          </a:p>
        </p:txBody>
      </p:sp>
      <p:sp>
        <p:nvSpPr>
          <p:cNvPr id="1027" name="ZoneTexte 1026">
            <a:extLst>
              <a:ext uri="{FF2B5EF4-FFF2-40B4-BE49-F238E27FC236}">
                <a16:creationId xmlns:a16="http://schemas.microsoft.com/office/drawing/2014/main" id="{A3535561-1BAE-A070-B2C4-B67F33507FAE}"/>
              </a:ext>
            </a:extLst>
          </p:cNvPr>
          <p:cNvSpPr txBox="1"/>
          <p:nvPr/>
        </p:nvSpPr>
        <p:spPr>
          <a:xfrm>
            <a:off x="6986445" y="494435"/>
            <a:ext cx="1303562"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Raleway" pitchFamily="2" charset="77"/>
                <a:ea typeface="+mn-ea"/>
                <a:cs typeface="+mn-cs"/>
              </a:rPr>
              <a:t>GMP batch </a:t>
            </a:r>
          </a:p>
        </p:txBody>
      </p:sp>
      <p:sp>
        <p:nvSpPr>
          <p:cNvPr id="1028" name="ZoneTexte 1027">
            <a:extLst>
              <a:ext uri="{FF2B5EF4-FFF2-40B4-BE49-F238E27FC236}">
                <a16:creationId xmlns:a16="http://schemas.microsoft.com/office/drawing/2014/main" id="{330E7E22-D3EE-55BA-4DE1-458CAFB8797A}"/>
              </a:ext>
            </a:extLst>
          </p:cNvPr>
          <p:cNvSpPr txBox="1"/>
          <p:nvPr/>
        </p:nvSpPr>
        <p:spPr>
          <a:xfrm>
            <a:off x="8647186" y="494435"/>
            <a:ext cx="1467068"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A5700"/>
                </a:solidFill>
                <a:effectLst/>
                <a:uLnTx/>
                <a:uFillTx/>
                <a:latin typeface="Raleway" pitchFamily="2" charset="77"/>
                <a:ea typeface="+mn-ea"/>
                <a:cs typeface="+mn-cs"/>
              </a:rPr>
              <a:t>IMP released</a:t>
            </a:r>
          </a:p>
        </p:txBody>
      </p:sp>
      <p:sp>
        <p:nvSpPr>
          <p:cNvPr id="1029" name="ZoneTexte 1028">
            <a:extLst>
              <a:ext uri="{FF2B5EF4-FFF2-40B4-BE49-F238E27FC236}">
                <a16:creationId xmlns:a16="http://schemas.microsoft.com/office/drawing/2014/main" id="{F89796E2-660C-DAB9-7A7D-0D8BFA5AFA8D}"/>
              </a:ext>
            </a:extLst>
          </p:cNvPr>
          <p:cNvSpPr txBox="1"/>
          <p:nvPr/>
        </p:nvSpPr>
        <p:spPr>
          <a:xfrm>
            <a:off x="2213194" y="1764300"/>
            <a:ext cx="2040943"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Raleway" pitchFamily="2" charset="77"/>
                <a:ea typeface="+mn-ea"/>
                <a:cs typeface="+mn-cs"/>
              </a:rPr>
              <a:t>Preclinical studies </a:t>
            </a:r>
          </a:p>
        </p:txBody>
      </p:sp>
      <p:sp>
        <p:nvSpPr>
          <p:cNvPr id="1030" name="ZoneTexte 1029">
            <a:extLst>
              <a:ext uri="{FF2B5EF4-FFF2-40B4-BE49-F238E27FC236}">
                <a16:creationId xmlns:a16="http://schemas.microsoft.com/office/drawing/2014/main" id="{A8586CAD-C6FC-732A-A07D-CE9DA9891516}"/>
              </a:ext>
            </a:extLst>
          </p:cNvPr>
          <p:cNvSpPr txBox="1"/>
          <p:nvPr/>
        </p:nvSpPr>
        <p:spPr>
          <a:xfrm>
            <a:off x="5141175" y="1748076"/>
            <a:ext cx="148630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Raleway" pitchFamily="2" charset="77"/>
                <a:ea typeface="+mn-ea"/>
                <a:cs typeface="+mn-cs"/>
              </a:rPr>
              <a:t>Non-GLP tox </a:t>
            </a:r>
          </a:p>
        </p:txBody>
      </p:sp>
      <p:sp>
        <p:nvSpPr>
          <p:cNvPr id="1031" name="ZoneTexte 1030">
            <a:extLst>
              <a:ext uri="{FF2B5EF4-FFF2-40B4-BE49-F238E27FC236}">
                <a16:creationId xmlns:a16="http://schemas.microsoft.com/office/drawing/2014/main" id="{65B86DCC-13F6-CF37-8C5C-7AFA4A2C91F0}"/>
              </a:ext>
            </a:extLst>
          </p:cNvPr>
          <p:cNvSpPr txBox="1"/>
          <p:nvPr/>
        </p:nvSpPr>
        <p:spPr>
          <a:xfrm>
            <a:off x="7074047" y="1755953"/>
            <a:ext cx="944489"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Raleway" pitchFamily="2" charset="77"/>
                <a:ea typeface="+mn-ea"/>
                <a:cs typeface="+mn-cs"/>
              </a:rPr>
              <a:t>GLP tox</a:t>
            </a:r>
          </a:p>
        </p:txBody>
      </p:sp>
      <p:sp>
        <p:nvSpPr>
          <p:cNvPr id="1032" name="ZoneTexte 1031">
            <a:extLst>
              <a:ext uri="{FF2B5EF4-FFF2-40B4-BE49-F238E27FC236}">
                <a16:creationId xmlns:a16="http://schemas.microsoft.com/office/drawing/2014/main" id="{48D072A3-F6DF-BA59-78DD-256BE2B73093}"/>
              </a:ext>
            </a:extLst>
          </p:cNvPr>
          <p:cNvSpPr txBox="1"/>
          <p:nvPr/>
        </p:nvSpPr>
        <p:spPr>
          <a:xfrm>
            <a:off x="8880475" y="1746082"/>
            <a:ext cx="1245209"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A5700"/>
                </a:solidFill>
                <a:effectLst/>
                <a:uLnTx/>
                <a:uFillTx/>
                <a:latin typeface="Raleway" pitchFamily="2" charset="77"/>
                <a:ea typeface="+mn-ea"/>
                <a:cs typeface="+mn-cs"/>
              </a:rPr>
              <a:t>IB ready</a:t>
            </a:r>
          </a:p>
        </p:txBody>
      </p:sp>
      <p:sp>
        <p:nvSpPr>
          <p:cNvPr id="1033" name="ZoneTexte 1032">
            <a:extLst>
              <a:ext uri="{FF2B5EF4-FFF2-40B4-BE49-F238E27FC236}">
                <a16:creationId xmlns:a16="http://schemas.microsoft.com/office/drawing/2014/main" id="{8FBA681A-6DB7-D7EB-C421-3EE10DFF85C9}"/>
              </a:ext>
            </a:extLst>
          </p:cNvPr>
          <p:cNvSpPr txBox="1"/>
          <p:nvPr/>
        </p:nvSpPr>
        <p:spPr>
          <a:xfrm>
            <a:off x="3547422" y="2997065"/>
            <a:ext cx="20193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Raleway" pitchFamily="2" charset="77"/>
                <a:ea typeface="+mn-ea"/>
                <a:cs typeface="+mn-cs"/>
              </a:rPr>
              <a:t>Partners selection</a:t>
            </a:r>
          </a:p>
        </p:txBody>
      </p:sp>
      <p:sp>
        <p:nvSpPr>
          <p:cNvPr id="1035" name="ZoneTexte 1034">
            <a:extLst>
              <a:ext uri="{FF2B5EF4-FFF2-40B4-BE49-F238E27FC236}">
                <a16:creationId xmlns:a16="http://schemas.microsoft.com/office/drawing/2014/main" id="{4AFB2EA6-A6E8-7BC4-9071-5E9EF5F7BBC2}"/>
              </a:ext>
            </a:extLst>
          </p:cNvPr>
          <p:cNvSpPr txBox="1"/>
          <p:nvPr/>
        </p:nvSpPr>
        <p:spPr>
          <a:xfrm>
            <a:off x="2300609" y="2997565"/>
            <a:ext cx="20193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Raleway" pitchFamily="2" charset="77"/>
                <a:ea typeface="+mn-ea"/>
                <a:cs typeface="+mn-cs"/>
              </a:rPr>
              <a:t>Synopsis </a:t>
            </a:r>
          </a:p>
        </p:txBody>
      </p:sp>
      <p:sp>
        <p:nvSpPr>
          <p:cNvPr id="1036" name="ZoneTexte 1035">
            <a:extLst>
              <a:ext uri="{FF2B5EF4-FFF2-40B4-BE49-F238E27FC236}">
                <a16:creationId xmlns:a16="http://schemas.microsoft.com/office/drawing/2014/main" id="{2AB527E0-83EA-4312-E20B-8609CC803CBA}"/>
              </a:ext>
            </a:extLst>
          </p:cNvPr>
          <p:cNvSpPr txBox="1"/>
          <p:nvPr/>
        </p:nvSpPr>
        <p:spPr>
          <a:xfrm>
            <a:off x="5764724" y="2987010"/>
            <a:ext cx="112734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Raleway" pitchFamily="2" charset="77"/>
                <a:ea typeface="+mn-ea"/>
                <a:cs typeface="+mn-cs"/>
              </a:rPr>
              <a:t>Protocol</a:t>
            </a:r>
          </a:p>
        </p:txBody>
      </p:sp>
      <p:sp>
        <p:nvSpPr>
          <p:cNvPr id="1037" name="ZoneTexte 1036">
            <a:extLst>
              <a:ext uri="{FF2B5EF4-FFF2-40B4-BE49-F238E27FC236}">
                <a16:creationId xmlns:a16="http://schemas.microsoft.com/office/drawing/2014/main" id="{239FEEE1-5D40-5EFB-BB67-026915009F0A}"/>
              </a:ext>
            </a:extLst>
          </p:cNvPr>
          <p:cNvSpPr txBox="1"/>
          <p:nvPr/>
        </p:nvSpPr>
        <p:spPr>
          <a:xfrm>
            <a:off x="8339863" y="3007245"/>
            <a:ext cx="59099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Raleway" pitchFamily="2" charset="77"/>
                <a:ea typeface="+mn-ea"/>
                <a:cs typeface="+mn-cs"/>
              </a:rPr>
              <a:t>FPI</a:t>
            </a:r>
          </a:p>
        </p:txBody>
      </p:sp>
      <p:sp>
        <p:nvSpPr>
          <p:cNvPr id="1038" name="ZoneTexte 1037">
            <a:extLst>
              <a:ext uri="{FF2B5EF4-FFF2-40B4-BE49-F238E27FC236}">
                <a16:creationId xmlns:a16="http://schemas.microsoft.com/office/drawing/2014/main" id="{796079C6-BAC2-C683-A373-AF0B034CB80E}"/>
              </a:ext>
            </a:extLst>
          </p:cNvPr>
          <p:cNvSpPr txBox="1"/>
          <p:nvPr/>
        </p:nvSpPr>
        <p:spPr>
          <a:xfrm>
            <a:off x="9029956" y="2994231"/>
            <a:ext cx="80438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Raleway" pitchFamily="2" charset="77"/>
                <a:ea typeface="+mn-ea"/>
                <a:cs typeface="+mn-cs"/>
              </a:rPr>
              <a:t>LPI</a:t>
            </a:r>
          </a:p>
        </p:txBody>
      </p:sp>
      <p:sp>
        <p:nvSpPr>
          <p:cNvPr id="1039" name="ZoneTexte 1038">
            <a:extLst>
              <a:ext uri="{FF2B5EF4-FFF2-40B4-BE49-F238E27FC236}">
                <a16:creationId xmlns:a16="http://schemas.microsoft.com/office/drawing/2014/main" id="{753736EC-4F42-DD75-4E59-6B5DB7D6C0E2}"/>
              </a:ext>
            </a:extLst>
          </p:cNvPr>
          <p:cNvSpPr txBox="1"/>
          <p:nvPr/>
        </p:nvSpPr>
        <p:spPr>
          <a:xfrm>
            <a:off x="10571447" y="2993665"/>
            <a:ext cx="853042"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Raleway" pitchFamily="2" charset="77"/>
                <a:ea typeface="+mn-ea"/>
                <a:cs typeface="+mn-cs"/>
              </a:rPr>
              <a:t>LPLV</a:t>
            </a:r>
          </a:p>
        </p:txBody>
      </p:sp>
      <p:sp>
        <p:nvSpPr>
          <p:cNvPr id="1040" name="ZoneTexte 1039">
            <a:extLst>
              <a:ext uri="{FF2B5EF4-FFF2-40B4-BE49-F238E27FC236}">
                <a16:creationId xmlns:a16="http://schemas.microsoft.com/office/drawing/2014/main" id="{7D19D7AF-33A0-372F-7C3D-C4D251112394}"/>
              </a:ext>
            </a:extLst>
          </p:cNvPr>
          <p:cNvSpPr txBox="1"/>
          <p:nvPr/>
        </p:nvSpPr>
        <p:spPr>
          <a:xfrm>
            <a:off x="11181340" y="3004781"/>
            <a:ext cx="979096"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A5700"/>
                </a:solidFill>
                <a:effectLst/>
                <a:uLnTx/>
                <a:uFillTx/>
                <a:latin typeface="Raleway" pitchFamily="2" charset="77"/>
                <a:ea typeface="+mn-ea"/>
                <a:cs typeface="+mn-cs"/>
              </a:rPr>
              <a:t>Topline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A5700"/>
                </a:solidFill>
                <a:effectLst/>
                <a:uLnTx/>
                <a:uFillTx/>
                <a:latin typeface="Raleway" pitchFamily="2" charset="77"/>
                <a:ea typeface="+mn-ea"/>
                <a:cs typeface="+mn-cs"/>
              </a:rPr>
              <a:t>results</a:t>
            </a:r>
          </a:p>
        </p:txBody>
      </p:sp>
      <p:sp>
        <p:nvSpPr>
          <p:cNvPr id="1041" name="ZoneTexte 1040">
            <a:extLst>
              <a:ext uri="{FF2B5EF4-FFF2-40B4-BE49-F238E27FC236}">
                <a16:creationId xmlns:a16="http://schemas.microsoft.com/office/drawing/2014/main" id="{BA0CAEA0-AFD8-3AFB-FA86-45A0A345ADA2}"/>
              </a:ext>
            </a:extLst>
          </p:cNvPr>
          <p:cNvSpPr txBox="1"/>
          <p:nvPr/>
        </p:nvSpPr>
        <p:spPr>
          <a:xfrm>
            <a:off x="2378591" y="4283384"/>
            <a:ext cx="20193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Raleway" pitchFamily="2" charset="77"/>
                <a:ea typeface="+mn-ea"/>
                <a:cs typeface="+mn-cs"/>
              </a:rPr>
              <a:t>Dossier Ready</a:t>
            </a:r>
          </a:p>
        </p:txBody>
      </p:sp>
      <p:sp>
        <p:nvSpPr>
          <p:cNvPr id="1042" name="ZoneTexte 1041">
            <a:extLst>
              <a:ext uri="{FF2B5EF4-FFF2-40B4-BE49-F238E27FC236}">
                <a16:creationId xmlns:a16="http://schemas.microsoft.com/office/drawing/2014/main" id="{AADB373D-7C6E-22A7-9CEA-4465C56A6266}"/>
              </a:ext>
            </a:extLst>
          </p:cNvPr>
          <p:cNvSpPr txBox="1"/>
          <p:nvPr/>
        </p:nvSpPr>
        <p:spPr>
          <a:xfrm>
            <a:off x="4822877" y="4259477"/>
            <a:ext cx="20193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Raleway" pitchFamily="2" charset="77"/>
                <a:ea typeface="+mn-ea"/>
                <a:cs typeface="+mn-cs"/>
              </a:rPr>
              <a:t>Submission</a:t>
            </a:r>
          </a:p>
        </p:txBody>
      </p:sp>
      <p:sp>
        <p:nvSpPr>
          <p:cNvPr id="1043" name="ZoneTexte 1042">
            <a:extLst>
              <a:ext uri="{FF2B5EF4-FFF2-40B4-BE49-F238E27FC236}">
                <a16:creationId xmlns:a16="http://schemas.microsoft.com/office/drawing/2014/main" id="{42960E91-6093-24DF-47FC-F7F077B834B7}"/>
              </a:ext>
            </a:extLst>
          </p:cNvPr>
          <p:cNvSpPr txBox="1"/>
          <p:nvPr/>
        </p:nvSpPr>
        <p:spPr>
          <a:xfrm>
            <a:off x="7078465" y="4248920"/>
            <a:ext cx="20193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Raleway" pitchFamily="2" charset="77"/>
                <a:ea typeface="+mn-ea"/>
                <a:cs typeface="+mn-cs"/>
              </a:rPr>
              <a:t>RFIs</a:t>
            </a:r>
          </a:p>
        </p:txBody>
      </p:sp>
      <p:sp>
        <p:nvSpPr>
          <p:cNvPr id="1044" name="ZoneTexte 1043">
            <a:extLst>
              <a:ext uri="{FF2B5EF4-FFF2-40B4-BE49-F238E27FC236}">
                <a16:creationId xmlns:a16="http://schemas.microsoft.com/office/drawing/2014/main" id="{49578B73-8FAA-86ED-D232-68EA49C3A9AD}"/>
              </a:ext>
            </a:extLst>
          </p:cNvPr>
          <p:cNvSpPr txBox="1"/>
          <p:nvPr/>
        </p:nvSpPr>
        <p:spPr>
          <a:xfrm>
            <a:off x="9041973" y="4246116"/>
            <a:ext cx="20193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A5700"/>
                </a:solidFill>
                <a:effectLst/>
                <a:uLnTx/>
                <a:uFillTx/>
                <a:latin typeface="Raleway" pitchFamily="2" charset="77"/>
                <a:ea typeface="+mn-ea"/>
                <a:cs typeface="+mn-cs"/>
              </a:rPr>
              <a:t>Approval</a:t>
            </a:r>
          </a:p>
        </p:txBody>
      </p:sp>
      <p:sp>
        <p:nvSpPr>
          <p:cNvPr id="1045" name="ZoneTexte 1044">
            <a:extLst>
              <a:ext uri="{FF2B5EF4-FFF2-40B4-BE49-F238E27FC236}">
                <a16:creationId xmlns:a16="http://schemas.microsoft.com/office/drawing/2014/main" id="{1D299215-3757-A678-01BB-3D203450C125}"/>
              </a:ext>
            </a:extLst>
          </p:cNvPr>
          <p:cNvSpPr txBox="1"/>
          <p:nvPr/>
        </p:nvSpPr>
        <p:spPr>
          <a:xfrm>
            <a:off x="2614908" y="5470644"/>
            <a:ext cx="521239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A5700"/>
                </a:solidFill>
                <a:effectLst/>
                <a:uLnTx/>
                <a:uFillTx/>
                <a:latin typeface="Raleway" pitchFamily="2" charset="77"/>
                <a:ea typeface="+mn-ea"/>
                <a:cs typeface="+mn-cs"/>
              </a:rPr>
              <a:t>QA &amp; audit of critical </a:t>
            </a:r>
            <a:r>
              <a:rPr kumimoji="0" lang="en-US" sz="1600" b="1" i="0" u="sng" strike="noStrike" kern="1200" cap="none" spc="0" normalizeH="0" baseline="0" noProof="0" dirty="0">
                <a:ln>
                  <a:noFill/>
                </a:ln>
                <a:solidFill>
                  <a:srgbClr val="FA5700"/>
                </a:solidFill>
                <a:effectLst/>
                <a:uLnTx/>
                <a:uFillTx/>
                <a:latin typeface="Raleway" pitchFamily="2" charset="77"/>
                <a:ea typeface="+mn-ea"/>
                <a:cs typeface="+mn-cs"/>
              </a:rPr>
              <a:t>CMC &amp; pharma</a:t>
            </a:r>
            <a:r>
              <a:rPr kumimoji="0" lang="en-US" sz="1600" b="1" i="0" u="none" strike="noStrike" kern="1200" cap="none" spc="0" normalizeH="0" baseline="0" noProof="0" dirty="0">
                <a:ln>
                  <a:noFill/>
                </a:ln>
                <a:solidFill>
                  <a:srgbClr val="FA5700"/>
                </a:solidFill>
                <a:effectLst/>
                <a:uLnTx/>
                <a:uFillTx/>
                <a:latin typeface="Raleway" pitchFamily="2" charset="77"/>
                <a:ea typeface="+mn-ea"/>
                <a:cs typeface="+mn-cs"/>
              </a:rPr>
              <a:t> partners</a:t>
            </a:r>
          </a:p>
        </p:txBody>
      </p:sp>
      <p:sp>
        <p:nvSpPr>
          <p:cNvPr id="1046" name="Rectangle 1045">
            <a:extLst>
              <a:ext uri="{FF2B5EF4-FFF2-40B4-BE49-F238E27FC236}">
                <a16:creationId xmlns:a16="http://schemas.microsoft.com/office/drawing/2014/main" id="{39B13C50-CE4F-D210-6FE2-6F13CA0F096C}"/>
              </a:ext>
            </a:extLst>
          </p:cNvPr>
          <p:cNvSpPr/>
          <p:nvPr/>
        </p:nvSpPr>
        <p:spPr>
          <a:xfrm>
            <a:off x="2312039" y="1035004"/>
            <a:ext cx="7689211" cy="144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Calibri"/>
              <a:ea typeface="+mn-ea"/>
              <a:cs typeface="+mn-cs"/>
            </a:endParaRPr>
          </a:p>
        </p:txBody>
      </p:sp>
      <p:sp>
        <p:nvSpPr>
          <p:cNvPr id="1047" name="Rectangle 1046">
            <a:extLst>
              <a:ext uri="{FF2B5EF4-FFF2-40B4-BE49-F238E27FC236}">
                <a16:creationId xmlns:a16="http://schemas.microsoft.com/office/drawing/2014/main" id="{90600044-712C-0AF1-7B20-66CA7C8F3252}"/>
              </a:ext>
            </a:extLst>
          </p:cNvPr>
          <p:cNvSpPr/>
          <p:nvPr/>
        </p:nvSpPr>
        <p:spPr>
          <a:xfrm>
            <a:off x="2312039" y="1287981"/>
            <a:ext cx="7689211" cy="144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sp>
        <p:nvSpPr>
          <p:cNvPr id="1048" name="Rectangle 1047">
            <a:extLst>
              <a:ext uri="{FF2B5EF4-FFF2-40B4-BE49-F238E27FC236}">
                <a16:creationId xmlns:a16="http://schemas.microsoft.com/office/drawing/2014/main" id="{D8039B57-E420-A0E1-4B4D-4ED66AF0D54E}"/>
              </a:ext>
            </a:extLst>
          </p:cNvPr>
          <p:cNvSpPr/>
          <p:nvPr/>
        </p:nvSpPr>
        <p:spPr>
          <a:xfrm>
            <a:off x="2312037" y="1554945"/>
            <a:ext cx="5112000" cy="144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sp>
        <p:nvSpPr>
          <p:cNvPr id="1049" name="Rectangle 1048">
            <a:extLst>
              <a:ext uri="{FF2B5EF4-FFF2-40B4-BE49-F238E27FC236}">
                <a16:creationId xmlns:a16="http://schemas.microsoft.com/office/drawing/2014/main" id="{CC1A7230-AFB3-75A4-D149-337D62211674}"/>
              </a:ext>
            </a:extLst>
          </p:cNvPr>
          <p:cNvSpPr/>
          <p:nvPr/>
        </p:nvSpPr>
        <p:spPr>
          <a:xfrm>
            <a:off x="2323468" y="2334030"/>
            <a:ext cx="7689211" cy="144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sp>
        <p:nvSpPr>
          <p:cNvPr id="1050" name="Rectangle 1049">
            <a:extLst>
              <a:ext uri="{FF2B5EF4-FFF2-40B4-BE49-F238E27FC236}">
                <a16:creationId xmlns:a16="http://schemas.microsoft.com/office/drawing/2014/main" id="{4E4502A2-06D3-547E-D36B-3579712E644E}"/>
              </a:ext>
            </a:extLst>
          </p:cNvPr>
          <p:cNvSpPr/>
          <p:nvPr/>
        </p:nvSpPr>
        <p:spPr>
          <a:xfrm>
            <a:off x="2323467" y="2586921"/>
            <a:ext cx="7689211" cy="144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sp>
        <p:nvSpPr>
          <p:cNvPr id="1051" name="Rectangle 1050">
            <a:extLst>
              <a:ext uri="{FF2B5EF4-FFF2-40B4-BE49-F238E27FC236}">
                <a16:creationId xmlns:a16="http://schemas.microsoft.com/office/drawing/2014/main" id="{9B8E5BB6-D6AE-3B9B-A1E1-453539544A2C}"/>
              </a:ext>
            </a:extLst>
          </p:cNvPr>
          <p:cNvSpPr/>
          <p:nvPr/>
        </p:nvSpPr>
        <p:spPr>
          <a:xfrm>
            <a:off x="2323467" y="2853064"/>
            <a:ext cx="5184000" cy="144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sp>
        <p:nvSpPr>
          <p:cNvPr id="1052" name="Rectangle 1051">
            <a:extLst>
              <a:ext uri="{FF2B5EF4-FFF2-40B4-BE49-F238E27FC236}">
                <a16:creationId xmlns:a16="http://schemas.microsoft.com/office/drawing/2014/main" id="{FFE2D1A7-733C-52DD-E521-122A1F8E255B}"/>
              </a:ext>
            </a:extLst>
          </p:cNvPr>
          <p:cNvSpPr/>
          <p:nvPr/>
        </p:nvSpPr>
        <p:spPr>
          <a:xfrm>
            <a:off x="2300606" y="3607242"/>
            <a:ext cx="5400000" cy="144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sp>
        <p:nvSpPr>
          <p:cNvPr id="1053" name="Rectangle 1052">
            <a:extLst>
              <a:ext uri="{FF2B5EF4-FFF2-40B4-BE49-F238E27FC236}">
                <a16:creationId xmlns:a16="http://schemas.microsoft.com/office/drawing/2014/main" id="{62B5DB63-9595-B1CD-3DD4-914E01056283}"/>
              </a:ext>
            </a:extLst>
          </p:cNvPr>
          <p:cNvSpPr/>
          <p:nvPr/>
        </p:nvSpPr>
        <p:spPr>
          <a:xfrm>
            <a:off x="2300607" y="3864465"/>
            <a:ext cx="3602662" cy="15219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sp>
        <p:nvSpPr>
          <p:cNvPr id="1054" name="Rectangle 1053">
            <a:extLst>
              <a:ext uri="{FF2B5EF4-FFF2-40B4-BE49-F238E27FC236}">
                <a16:creationId xmlns:a16="http://schemas.microsoft.com/office/drawing/2014/main" id="{349B195C-5EF5-128C-CD00-E28337FCA84C}"/>
              </a:ext>
            </a:extLst>
          </p:cNvPr>
          <p:cNvSpPr/>
          <p:nvPr/>
        </p:nvSpPr>
        <p:spPr>
          <a:xfrm>
            <a:off x="2305990" y="4121031"/>
            <a:ext cx="1980000" cy="144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sp>
        <p:nvSpPr>
          <p:cNvPr id="1055" name="Rectangle 1054">
            <a:extLst>
              <a:ext uri="{FF2B5EF4-FFF2-40B4-BE49-F238E27FC236}">
                <a16:creationId xmlns:a16="http://schemas.microsoft.com/office/drawing/2014/main" id="{15B9B26A-7404-CD5D-62C8-17D93D0D466E}"/>
              </a:ext>
            </a:extLst>
          </p:cNvPr>
          <p:cNvSpPr/>
          <p:nvPr/>
        </p:nvSpPr>
        <p:spPr>
          <a:xfrm>
            <a:off x="2312037" y="4833569"/>
            <a:ext cx="6660000" cy="14111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sp>
        <p:nvSpPr>
          <p:cNvPr id="1056" name="Rectangle 1055">
            <a:extLst>
              <a:ext uri="{FF2B5EF4-FFF2-40B4-BE49-F238E27FC236}">
                <a16:creationId xmlns:a16="http://schemas.microsoft.com/office/drawing/2014/main" id="{7512389B-AB90-B6C7-ED62-E1F9D7B36D12}"/>
              </a:ext>
            </a:extLst>
          </p:cNvPr>
          <p:cNvSpPr/>
          <p:nvPr/>
        </p:nvSpPr>
        <p:spPr>
          <a:xfrm>
            <a:off x="2312037" y="5081957"/>
            <a:ext cx="2239583" cy="144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sp>
        <p:nvSpPr>
          <p:cNvPr id="1057" name="Rectangle 1056">
            <a:extLst>
              <a:ext uri="{FF2B5EF4-FFF2-40B4-BE49-F238E27FC236}">
                <a16:creationId xmlns:a16="http://schemas.microsoft.com/office/drawing/2014/main" id="{DEDEC5BE-E7DA-98F4-2247-51A1ACE76B94}"/>
              </a:ext>
            </a:extLst>
          </p:cNvPr>
          <p:cNvSpPr/>
          <p:nvPr/>
        </p:nvSpPr>
        <p:spPr>
          <a:xfrm>
            <a:off x="2312037" y="5297159"/>
            <a:ext cx="72000" cy="144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sp>
        <p:nvSpPr>
          <p:cNvPr id="1058" name="Rectangle 1057">
            <a:extLst>
              <a:ext uri="{FF2B5EF4-FFF2-40B4-BE49-F238E27FC236}">
                <a16:creationId xmlns:a16="http://schemas.microsoft.com/office/drawing/2014/main" id="{5F315A15-B37D-8A96-AD72-BFFF23622169}"/>
              </a:ext>
            </a:extLst>
          </p:cNvPr>
          <p:cNvSpPr/>
          <p:nvPr/>
        </p:nvSpPr>
        <p:spPr>
          <a:xfrm>
            <a:off x="2312037" y="5991864"/>
            <a:ext cx="7272000" cy="144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sp>
        <p:nvSpPr>
          <p:cNvPr id="1059" name="Rectangle 1058">
            <a:extLst>
              <a:ext uri="{FF2B5EF4-FFF2-40B4-BE49-F238E27FC236}">
                <a16:creationId xmlns:a16="http://schemas.microsoft.com/office/drawing/2014/main" id="{C4C1AE21-A6B1-4C17-9994-4F7FDD216ADA}"/>
              </a:ext>
            </a:extLst>
          </p:cNvPr>
          <p:cNvSpPr/>
          <p:nvPr/>
        </p:nvSpPr>
        <p:spPr>
          <a:xfrm>
            <a:off x="2312037" y="6216697"/>
            <a:ext cx="7272000" cy="144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sp>
        <p:nvSpPr>
          <p:cNvPr id="1060" name="Rectangle 1059">
            <a:extLst>
              <a:ext uri="{FF2B5EF4-FFF2-40B4-BE49-F238E27FC236}">
                <a16:creationId xmlns:a16="http://schemas.microsoft.com/office/drawing/2014/main" id="{ECBA3FB4-2C5D-ECDD-1D2B-77F9D3D40D91}"/>
              </a:ext>
            </a:extLst>
          </p:cNvPr>
          <p:cNvSpPr/>
          <p:nvPr/>
        </p:nvSpPr>
        <p:spPr>
          <a:xfrm>
            <a:off x="2312037" y="6473343"/>
            <a:ext cx="3240000" cy="144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sp>
        <p:nvSpPr>
          <p:cNvPr id="1061" name="Rectangle 1060">
            <a:extLst>
              <a:ext uri="{FF2B5EF4-FFF2-40B4-BE49-F238E27FC236}">
                <a16:creationId xmlns:a16="http://schemas.microsoft.com/office/drawing/2014/main" id="{EE0CEE3D-1875-1D12-AE5B-780BB45155DD}"/>
              </a:ext>
            </a:extLst>
          </p:cNvPr>
          <p:cNvSpPr/>
          <p:nvPr/>
        </p:nvSpPr>
        <p:spPr>
          <a:xfrm>
            <a:off x="112741" y="515136"/>
            <a:ext cx="11944109" cy="123674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sp>
        <p:nvSpPr>
          <p:cNvPr id="1063" name="Rectangle 1062">
            <a:extLst>
              <a:ext uri="{FF2B5EF4-FFF2-40B4-BE49-F238E27FC236}">
                <a16:creationId xmlns:a16="http://schemas.microsoft.com/office/drawing/2014/main" id="{3F365CD4-3C37-6F74-0481-F4906B52E90E}"/>
              </a:ext>
            </a:extLst>
          </p:cNvPr>
          <p:cNvSpPr/>
          <p:nvPr/>
        </p:nvSpPr>
        <p:spPr>
          <a:xfrm>
            <a:off x="116274" y="3072077"/>
            <a:ext cx="11944109" cy="123902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sp>
        <p:nvSpPr>
          <p:cNvPr id="1064" name="Rectangle 1063">
            <a:extLst>
              <a:ext uri="{FF2B5EF4-FFF2-40B4-BE49-F238E27FC236}">
                <a16:creationId xmlns:a16="http://schemas.microsoft.com/office/drawing/2014/main" id="{02C51399-E1A8-0F74-6555-330AFA7C6FEA}"/>
              </a:ext>
            </a:extLst>
          </p:cNvPr>
          <p:cNvSpPr/>
          <p:nvPr/>
        </p:nvSpPr>
        <p:spPr>
          <a:xfrm>
            <a:off x="119843" y="4341786"/>
            <a:ext cx="11944109" cy="117782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sp>
        <p:nvSpPr>
          <p:cNvPr id="1065" name="Rectangle 1064">
            <a:extLst>
              <a:ext uri="{FF2B5EF4-FFF2-40B4-BE49-F238E27FC236}">
                <a16:creationId xmlns:a16="http://schemas.microsoft.com/office/drawing/2014/main" id="{1199F702-A81D-6764-025F-F76917E2E710}"/>
              </a:ext>
            </a:extLst>
          </p:cNvPr>
          <p:cNvSpPr/>
          <p:nvPr/>
        </p:nvSpPr>
        <p:spPr>
          <a:xfrm>
            <a:off x="120656" y="5541027"/>
            <a:ext cx="11944109" cy="112085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sp>
        <p:nvSpPr>
          <p:cNvPr id="1066" name="Rectangle 1065">
            <a:extLst>
              <a:ext uri="{FF2B5EF4-FFF2-40B4-BE49-F238E27FC236}">
                <a16:creationId xmlns:a16="http://schemas.microsoft.com/office/drawing/2014/main" id="{0A58BF56-6623-FA8E-51D9-93D09C6379FD}"/>
              </a:ext>
            </a:extLst>
          </p:cNvPr>
          <p:cNvSpPr/>
          <p:nvPr/>
        </p:nvSpPr>
        <p:spPr>
          <a:xfrm>
            <a:off x="102260" y="1793235"/>
            <a:ext cx="11944109" cy="124990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pic>
        <p:nvPicPr>
          <p:cNvPr id="4100" name="Picture 4" descr="Vecteur Stock Green Check Mark icon isolated on transparent background |  Adobe Stock">
            <a:extLst>
              <a:ext uri="{FF2B5EF4-FFF2-40B4-BE49-F238E27FC236}">
                <a16:creationId xmlns:a16="http://schemas.microsoft.com/office/drawing/2014/main" id="{0EBC4894-0847-6211-C8F5-0148F0D8EB18}"/>
              </a:ext>
            </a:extLst>
          </p:cNvPr>
          <p:cNvPicPr>
            <a:picLocks noChangeAspect="1" noChangeArrowheads="1"/>
          </p:cNvPicPr>
          <p:nvPr/>
        </p:nvPicPr>
        <p:blipFill>
          <a:blip r:embed="rId9" cstate="screen">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5444604" y="5791460"/>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1067" name="Picture 4" descr="Vecteur Stock Green Check Mark icon isolated on transparent background |  Adobe Stock">
            <a:extLst>
              <a:ext uri="{FF2B5EF4-FFF2-40B4-BE49-F238E27FC236}">
                <a16:creationId xmlns:a16="http://schemas.microsoft.com/office/drawing/2014/main" id="{49FBB64F-2CFB-D513-300D-613BDD39674C}"/>
              </a:ext>
            </a:extLst>
          </p:cNvPr>
          <p:cNvPicPr>
            <a:picLocks noChangeAspect="1" noChangeArrowheads="1"/>
          </p:cNvPicPr>
          <p:nvPr/>
        </p:nvPicPr>
        <p:blipFill>
          <a:blip r:embed="rId9" cstate="screen">
            <a:extLst>
              <a:ext uri="{BEBA8EAE-BF5A-486C-A8C5-ECC9F3942E4B}">
                <a14:imgProps xmlns:a14="http://schemas.microsoft.com/office/drawing/2010/main">
                  <a14:imgLayer r:embed="rId11">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5428743" y="6027397"/>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1068" name="Picture 4" descr="Vecteur Stock Green Check Mark icon isolated on transparent background |  Adobe Stock">
            <a:extLst>
              <a:ext uri="{FF2B5EF4-FFF2-40B4-BE49-F238E27FC236}">
                <a16:creationId xmlns:a16="http://schemas.microsoft.com/office/drawing/2014/main" id="{7BD20274-054D-19C8-6F30-396F0CD48889}"/>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3009552" y="4625696"/>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1069" name="Picture 4" descr="Vecteur Stock Green Check Mark icon isolated on transparent background |  Adobe Stock">
            <a:extLst>
              <a:ext uri="{FF2B5EF4-FFF2-40B4-BE49-F238E27FC236}">
                <a16:creationId xmlns:a16="http://schemas.microsoft.com/office/drawing/2014/main" id="{A940C3F3-499C-09C8-9819-BC9F9ADFB108}"/>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2984190" y="4882709"/>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1070" name="Picture 4" descr="Vecteur Stock Green Check Mark icon isolated on transparent background |  Adobe Stock">
            <a:extLst>
              <a:ext uri="{FF2B5EF4-FFF2-40B4-BE49-F238E27FC236}">
                <a16:creationId xmlns:a16="http://schemas.microsoft.com/office/drawing/2014/main" id="{C0C8FE68-BD2A-1F6D-6BAE-224AF55D76EF}"/>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5336986" y="4631422"/>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1071" name="Picture 4" descr="Vecteur Stock Green Check Mark icon isolated on transparent background |  Adobe Stock">
            <a:extLst>
              <a:ext uri="{FF2B5EF4-FFF2-40B4-BE49-F238E27FC236}">
                <a16:creationId xmlns:a16="http://schemas.microsoft.com/office/drawing/2014/main" id="{246FE755-27AC-73D6-555B-964823C01736}"/>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7186423" y="4639010"/>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1072" name="Picture 4" descr="Vecteur Stock Green Check Mark icon isolated on transparent background |  Adobe Stock">
            <a:extLst>
              <a:ext uri="{FF2B5EF4-FFF2-40B4-BE49-F238E27FC236}">
                <a16:creationId xmlns:a16="http://schemas.microsoft.com/office/drawing/2014/main" id="{27355023-C85E-79CB-A742-EEB6E1FC7183}"/>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2639042" y="3427377"/>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1073" name="Picture 4" descr="Vecteur Stock Green Check Mark icon isolated on transparent background |  Adobe Stock">
            <a:extLst>
              <a:ext uri="{FF2B5EF4-FFF2-40B4-BE49-F238E27FC236}">
                <a16:creationId xmlns:a16="http://schemas.microsoft.com/office/drawing/2014/main" id="{5C09AB6A-AE86-CE92-5FB4-D7E633BB4F2F}"/>
              </a:ext>
            </a:extLst>
          </p:cNvPr>
          <p:cNvPicPr>
            <a:picLocks noChangeAspect="1" noChangeArrowheads="1"/>
          </p:cNvPicPr>
          <p:nvPr/>
        </p:nvPicPr>
        <p:blipFill>
          <a:blip r:embed="rId9" cstate="screen">
            <a:extLst>
              <a:ext uri="{BEBA8EAE-BF5A-486C-A8C5-ECC9F3942E4B}">
                <a14:imgProps xmlns:a14="http://schemas.microsoft.com/office/drawing/2010/main">
                  <a14:imgLayer r:embed="rId13">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2639042" y="3651196"/>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1074" name="Picture 4" descr="Vecteur Stock Green Check Mark icon isolated on transparent background |  Adobe Stock">
            <a:extLst>
              <a:ext uri="{FF2B5EF4-FFF2-40B4-BE49-F238E27FC236}">
                <a16:creationId xmlns:a16="http://schemas.microsoft.com/office/drawing/2014/main" id="{6CB51018-4F48-81A2-DBE0-8A6D19EDA291}"/>
              </a:ext>
            </a:extLst>
          </p:cNvPr>
          <p:cNvPicPr>
            <a:picLocks noChangeAspect="1" noChangeArrowheads="1"/>
          </p:cNvPicPr>
          <p:nvPr/>
        </p:nvPicPr>
        <p:blipFill>
          <a:blip r:embed="rId9" cstate="screen">
            <a:extLst>
              <a:ext uri="{BEBA8EAE-BF5A-486C-A8C5-ECC9F3942E4B}">
                <a14:imgProps xmlns:a14="http://schemas.microsoft.com/office/drawing/2010/main">
                  <a14:imgLayer r:embed="rId14">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2656745" y="3904326"/>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1075" name="Picture 4" descr="Vecteur Stock Green Check Mark icon isolated on transparent background |  Adobe Stock">
            <a:extLst>
              <a:ext uri="{FF2B5EF4-FFF2-40B4-BE49-F238E27FC236}">
                <a16:creationId xmlns:a16="http://schemas.microsoft.com/office/drawing/2014/main" id="{E1705397-493F-9AFA-67DE-BBEC2AA6C32F}"/>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4250757" y="3450746"/>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1076" name="Picture 4" descr="Vecteur Stock Green Check Mark icon isolated on transparent background |  Adobe Stock">
            <a:extLst>
              <a:ext uri="{FF2B5EF4-FFF2-40B4-BE49-F238E27FC236}">
                <a16:creationId xmlns:a16="http://schemas.microsoft.com/office/drawing/2014/main" id="{B464164F-8E92-F797-AECD-38F70C7ABD88}"/>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4250757" y="3674565"/>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1078" name="Picture 4" descr="Vecteur Stock Green Check Mark icon isolated on transparent background |  Adobe Stock">
            <a:extLst>
              <a:ext uri="{FF2B5EF4-FFF2-40B4-BE49-F238E27FC236}">
                <a16:creationId xmlns:a16="http://schemas.microsoft.com/office/drawing/2014/main" id="{947CA826-7626-5803-664B-5922D07F9BE1}"/>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2883665" y="2155087"/>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1079" name="Picture 4" descr="Vecteur Stock Green Check Mark icon isolated on transparent background |  Adobe Stock">
            <a:extLst>
              <a:ext uri="{FF2B5EF4-FFF2-40B4-BE49-F238E27FC236}">
                <a16:creationId xmlns:a16="http://schemas.microsoft.com/office/drawing/2014/main" id="{30854988-F8FE-C52E-2F99-0222194065EC}"/>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2883665" y="2378906"/>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1080" name="Picture 4" descr="Vecteur Stock Green Check Mark icon isolated on transparent background |  Adobe Stock">
            <a:extLst>
              <a:ext uri="{FF2B5EF4-FFF2-40B4-BE49-F238E27FC236}">
                <a16:creationId xmlns:a16="http://schemas.microsoft.com/office/drawing/2014/main" id="{1290D8C2-65D1-80B8-F901-1D4F20562955}"/>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2901368" y="2632036"/>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1084" name="Picture 4" descr="Vecteur Stock Green Check Mark icon isolated on transparent background |  Adobe Stock">
            <a:extLst>
              <a:ext uri="{FF2B5EF4-FFF2-40B4-BE49-F238E27FC236}">
                <a16:creationId xmlns:a16="http://schemas.microsoft.com/office/drawing/2014/main" id="{90AC4C5E-2BA1-D285-B70C-88F52EA1E6A0}"/>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5650408" y="2192908"/>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1085" name="Picture 4" descr="Vecteur Stock Green Check Mark icon isolated on transparent background |  Adobe Stock">
            <a:extLst>
              <a:ext uri="{FF2B5EF4-FFF2-40B4-BE49-F238E27FC236}">
                <a16:creationId xmlns:a16="http://schemas.microsoft.com/office/drawing/2014/main" id="{E78E9C4F-29C1-1922-6951-94E9A42B1290}"/>
              </a:ext>
            </a:extLst>
          </p:cNvPr>
          <p:cNvPicPr>
            <a:picLocks noChangeAspect="1" noChangeArrowheads="1"/>
          </p:cNvPicPr>
          <p:nvPr/>
        </p:nvPicPr>
        <p:blipFill>
          <a:blip r:embed="rId9" cstate="screen">
            <a:extLst>
              <a:ext uri="{BEBA8EAE-BF5A-486C-A8C5-ECC9F3942E4B}">
                <a14:imgProps xmlns:a14="http://schemas.microsoft.com/office/drawing/2010/main">
                  <a14:imgLayer r:embed="rId14">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5650408" y="2416727"/>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1086" name="Picture 4" descr="Vecteur Stock Green Check Mark icon isolated on transparent background |  Adobe Stock">
            <a:extLst>
              <a:ext uri="{FF2B5EF4-FFF2-40B4-BE49-F238E27FC236}">
                <a16:creationId xmlns:a16="http://schemas.microsoft.com/office/drawing/2014/main" id="{05B063D8-ABFF-1BA0-61F4-EF77D05DE7E3}"/>
              </a:ext>
            </a:extLst>
          </p:cNvPr>
          <p:cNvPicPr>
            <a:picLocks noChangeAspect="1" noChangeArrowheads="1"/>
          </p:cNvPicPr>
          <p:nvPr/>
        </p:nvPicPr>
        <p:blipFill>
          <a:blip r:embed="rId9" cstate="screen">
            <a:extLst>
              <a:ext uri="{BEBA8EAE-BF5A-486C-A8C5-ECC9F3942E4B}">
                <a14:imgProps xmlns:a14="http://schemas.microsoft.com/office/drawing/2010/main">
                  <a14:imgLayer r:embed="rId15">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5668111" y="2669857"/>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1087" name="Picture 4" descr="Vecteur Stock Green Check Mark icon isolated on transparent background |  Adobe Stock">
            <a:extLst>
              <a:ext uri="{FF2B5EF4-FFF2-40B4-BE49-F238E27FC236}">
                <a16:creationId xmlns:a16="http://schemas.microsoft.com/office/drawing/2014/main" id="{28FA19FF-3897-3363-39B2-E66237892306}"/>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7379661" y="2121163"/>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4096" name="Picture 4" descr="Vecteur Stock Green Check Mark icon isolated on transparent background |  Adobe Stock">
            <a:extLst>
              <a:ext uri="{FF2B5EF4-FFF2-40B4-BE49-F238E27FC236}">
                <a16:creationId xmlns:a16="http://schemas.microsoft.com/office/drawing/2014/main" id="{C523D4EE-101C-8917-2656-E68CAEDDB29A}"/>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7359246" y="2402656"/>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4097" name="Picture 4" descr="Vecteur Stock Green Check Mark icon isolated on transparent background |  Adobe Stock">
            <a:extLst>
              <a:ext uri="{FF2B5EF4-FFF2-40B4-BE49-F238E27FC236}">
                <a16:creationId xmlns:a16="http://schemas.microsoft.com/office/drawing/2014/main" id="{E9DEF00A-DA90-436D-CF52-B6D1DE50AEEF}"/>
              </a:ext>
            </a:extLst>
          </p:cNvPr>
          <p:cNvPicPr>
            <a:picLocks noChangeAspect="1" noChangeArrowheads="1"/>
          </p:cNvPicPr>
          <p:nvPr/>
        </p:nvPicPr>
        <p:blipFill>
          <a:blip r:embed="rId9" cstate="screen">
            <a:extLst>
              <a:ext uri="{BEBA8EAE-BF5A-486C-A8C5-ECC9F3942E4B}">
                <a14:imgProps xmlns:a14="http://schemas.microsoft.com/office/drawing/2010/main">
                  <a14:imgLayer r:embed="rId14">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9169071" y="2398133"/>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4" descr="Vecteur Stock Green Check Mark icon isolated on transparent background |  Adobe Stock">
            <a:extLst>
              <a:ext uri="{FF2B5EF4-FFF2-40B4-BE49-F238E27FC236}">
                <a16:creationId xmlns:a16="http://schemas.microsoft.com/office/drawing/2014/main" id="{BF4BCAF1-A042-F2E5-0D7C-B2BD5A70540F}"/>
              </a:ext>
            </a:extLst>
          </p:cNvPr>
          <p:cNvPicPr>
            <a:picLocks noChangeAspect="1" noChangeArrowheads="1"/>
          </p:cNvPicPr>
          <p:nvPr/>
        </p:nvPicPr>
        <p:blipFill>
          <a:blip r:embed="rId9" cstate="screen">
            <a:extLst>
              <a:ext uri="{BEBA8EAE-BF5A-486C-A8C5-ECC9F3942E4B}">
                <a14:imgProps xmlns:a14="http://schemas.microsoft.com/office/drawing/2010/main">
                  <a14:imgLayer r:embed="rId15">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9181235" y="2120642"/>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4" descr="Vecteur Stock Green Check Mark icon isolated on transparent background |  Adobe Stock">
            <a:extLst>
              <a:ext uri="{FF2B5EF4-FFF2-40B4-BE49-F238E27FC236}">
                <a16:creationId xmlns:a16="http://schemas.microsoft.com/office/drawing/2014/main" id="{7C9A23DD-1BC6-1946-1AB9-180C03A4A7F2}"/>
              </a:ext>
            </a:extLst>
          </p:cNvPr>
          <p:cNvPicPr>
            <a:picLocks noChangeAspect="1" noChangeArrowheads="1"/>
          </p:cNvPicPr>
          <p:nvPr/>
        </p:nvPicPr>
        <p:blipFill>
          <a:blip r:embed="rId9" cstate="screen">
            <a:extLst>
              <a:ext uri="{BEBA8EAE-BF5A-486C-A8C5-ECC9F3942E4B}">
                <a14:imgProps xmlns:a14="http://schemas.microsoft.com/office/drawing/2010/main">
                  <a14:imgLayer r:embed="rId14">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3244139" y="876733"/>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4" descr="Vecteur Stock Green Check Mark icon isolated on transparent background |  Adobe Stock">
            <a:extLst>
              <a:ext uri="{FF2B5EF4-FFF2-40B4-BE49-F238E27FC236}">
                <a16:creationId xmlns:a16="http://schemas.microsoft.com/office/drawing/2014/main" id="{BDFA5703-52A7-B7D1-1868-F352E2337D18}"/>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3244139" y="1100552"/>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4103" name="Picture 4" descr="Vecteur Stock Green Check Mark icon isolated on transparent background |  Adobe Stock">
            <a:extLst>
              <a:ext uri="{FF2B5EF4-FFF2-40B4-BE49-F238E27FC236}">
                <a16:creationId xmlns:a16="http://schemas.microsoft.com/office/drawing/2014/main" id="{3B1D43D5-74BB-3673-CC54-8B0B64344689}"/>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3261842" y="1353682"/>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4" descr="Vecteur Stock Green Check Mark icon isolated on transparent background |  Adobe Stock">
            <a:extLst>
              <a:ext uri="{FF2B5EF4-FFF2-40B4-BE49-F238E27FC236}">
                <a16:creationId xmlns:a16="http://schemas.microsoft.com/office/drawing/2014/main" id="{BDD7E2D8-6E91-0686-6BE5-1C5AA9A22BAC}"/>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5608954" y="871946"/>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4105" name="Picture 4" descr="Vecteur Stock Green Check Mark icon isolated on transparent background |  Adobe Stock">
            <a:extLst>
              <a:ext uri="{FF2B5EF4-FFF2-40B4-BE49-F238E27FC236}">
                <a16:creationId xmlns:a16="http://schemas.microsoft.com/office/drawing/2014/main" id="{0EB214A2-ABB2-52F0-ED44-31FB44190D7D}"/>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5608954" y="1095765"/>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4" descr="Vecteur Stock Green Check Mark icon isolated on transparent background |  Adobe Stock">
            <a:extLst>
              <a:ext uri="{FF2B5EF4-FFF2-40B4-BE49-F238E27FC236}">
                <a16:creationId xmlns:a16="http://schemas.microsoft.com/office/drawing/2014/main" id="{82C86983-2DB9-8BDB-915E-6F0EA4FAACE5}"/>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5626657" y="1348895"/>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4107" name="Picture 4" descr="Vecteur Stock Green Check Mark icon isolated on transparent background |  Adobe Stock">
            <a:extLst>
              <a:ext uri="{FF2B5EF4-FFF2-40B4-BE49-F238E27FC236}">
                <a16:creationId xmlns:a16="http://schemas.microsoft.com/office/drawing/2014/main" id="{BEE1CA29-D8CA-AE6D-C35C-50442A84DE90}"/>
              </a:ext>
            </a:extLst>
          </p:cNvPr>
          <p:cNvPicPr>
            <a:picLocks noChangeAspect="1" noChangeArrowheads="1"/>
          </p:cNvPicPr>
          <p:nvPr/>
        </p:nvPicPr>
        <p:blipFill>
          <a:blip r:embed="rId9" cstate="screen">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6032758" y="3445449"/>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4" descr="Vecteur Stock Green Check Mark icon isolated on transparent background |  Adobe Stock">
            <a:extLst>
              <a:ext uri="{FF2B5EF4-FFF2-40B4-BE49-F238E27FC236}">
                <a16:creationId xmlns:a16="http://schemas.microsoft.com/office/drawing/2014/main" id="{9F4B3437-2D3E-C1D3-934B-420D165D71F7}"/>
              </a:ext>
            </a:extLst>
          </p:cNvPr>
          <p:cNvPicPr>
            <a:picLocks noChangeAspect="1" noChangeArrowheads="1"/>
          </p:cNvPicPr>
          <p:nvPr/>
        </p:nvPicPr>
        <p:blipFill>
          <a:blip r:embed="rId9" cstate="screen">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7418960" y="881212"/>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4109" name="Picture 4" descr="Vecteur Stock Green Check Mark icon isolated on transparent background |  Adobe Stock">
            <a:extLst>
              <a:ext uri="{FF2B5EF4-FFF2-40B4-BE49-F238E27FC236}">
                <a16:creationId xmlns:a16="http://schemas.microsoft.com/office/drawing/2014/main" id="{31E66713-DC84-894A-8DC2-8DA1399F4D2A}"/>
              </a:ext>
            </a:extLst>
          </p:cNvPr>
          <p:cNvPicPr>
            <a:picLocks noChangeAspect="1" noChangeArrowheads="1"/>
          </p:cNvPicPr>
          <p:nvPr/>
        </p:nvPicPr>
        <p:blipFill>
          <a:blip r:embed="rId9" cstate="screen">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7418960" y="1105031"/>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4" descr="Vecteur Stock Green Check Mark icon isolated on transparent background |  Adobe Stock">
            <a:extLst>
              <a:ext uri="{FF2B5EF4-FFF2-40B4-BE49-F238E27FC236}">
                <a16:creationId xmlns:a16="http://schemas.microsoft.com/office/drawing/2014/main" id="{9B7069E7-4891-C550-B583-60048C52811C}"/>
              </a:ext>
            </a:extLst>
          </p:cNvPr>
          <p:cNvPicPr>
            <a:picLocks noChangeAspect="1" noChangeArrowheads="1"/>
          </p:cNvPicPr>
          <p:nvPr/>
        </p:nvPicPr>
        <p:blipFill>
          <a:blip r:embed="rId9" cstate="screen">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9169805" y="876733"/>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4111" name="Picture 4" descr="Vecteur Stock Green Check Mark icon isolated on transparent background |  Adobe Stock">
            <a:extLst>
              <a:ext uri="{FF2B5EF4-FFF2-40B4-BE49-F238E27FC236}">
                <a16:creationId xmlns:a16="http://schemas.microsoft.com/office/drawing/2014/main" id="{76DC901E-6E86-B798-570A-E6287F730F62}"/>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9169805" y="1100552"/>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4112" name="Picture 6" descr="1,013 Ongoing Icon Images, Stock Photos &amp; Vectors | Shutterstock">
            <a:extLst>
              <a:ext uri="{FF2B5EF4-FFF2-40B4-BE49-F238E27FC236}">
                <a16:creationId xmlns:a16="http://schemas.microsoft.com/office/drawing/2014/main" id="{E0B9DF50-5530-EB11-7DF8-8C50E360BC44}"/>
              </a:ext>
            </a:extLst>
          </p:cNvPr>
          <p:cNvPicPr>
            <a:picLocks noChangeAspect="1" noChangeArrowheads="1"/>
          </p:cNvPicPr>
          <p:nvPr/>
        </p:nvPicPr>
        <p:blipFill rotWithShape="1">
          <a:blip r:embed="rId2" cstate="screen">
            <a:duotone>
              <a:schemeClr val="bg2">
                <a:shade val="45000"/>
                <a:satMod val="135000"/>
              </a:schemeClr>
              <a:prstClr val="white"/>
            </a:duotone>
            <a:extLst>
              <a:ext uri="{28A0092B-C50C-407E-A947-70E740481C1C}">
                <a14:useLocalDpi xmlns:a14="http://schemas.microsoft.com/office/drawing/2010/main"/>
              </a:ext>
            </a:extLst>
          </a:blip>
          <a:srcRect/>
          <a:stretch/>
        </p:blipFill>
        <p:spPr bwMode="auto">
          <a:xfrm>
            <a:off x="2384289" y="5222346"/>
            <a:ext cx="253766" cy="300228"/>
          </a:xfrm>
          <a:prstGeom prst="rect">
            <a:avLst/>
          </a:prstGeom>
          <a:noFill/>
          <a:extLst>
            <a:ext uri="{909E8E84-426E-40DD-AFC4-6F175D3DCCD1}">
              <a14:hiddenFill xmlns:a14="http://schemas.microsoft.com/office/drawing/2010/main">
                <a:solidFill>
                  <a:srgbClr val="FFFFFF"/>
                </a:solidFill>
              </a14:hiddenFill>
            </a:ext>
          </a:extLst>
        </p:spPr>
      </p:pic>
      <p:pic>
        <p:nvPicPr>
          <p:cNvPr id="4113" name="Picture 6" descr="1,013 Ongoing Icon Images, Stock Photos &amp; Vectors | Shutterstock">
            <a:extLst>
              <a:ext uri="{FF2B5EF4-FFF2-40B4-BE49-F238E27FC236}">
                <a16:creationId xmlns:a16="http://schemas.microsoft.com/office/drawing/2014/main" id="{93197271-AEE5-CAA2-61DD-8A9C0F8CF6FE}"/>
              </a:ext>
            </a:extLst>
          </p:cNvPr>
          <p:cNvPicPr>
            <a:picLocks noChangeAspect="1" noChangeArrowheads="1"/>
          </p:cNvPicPr>
          <p:nvPr/>
        </p:nvPicPr>
        <p:blipFill rotWithShape="1">
          <a:blip r:embed="rId2" cstate="screen">
            <a:duotone>
              <a:schemeClr val="bg2">
                <a:shade val="45000"/>
                <a:satMod val="135000"/>
              </a:schemeClr>
              <a:prstClr val="white"/>
            </a:duotone>
            <a:extLst>
              <a:ext uri="{28A0092B-C50C-407E-A947-70E740481C1C}">
                <a14:useLocalDpi xmlns:a14="http://schemas.microsoft.com/office/drawing/2010/main"/>
              </a:ext>
            </a:extLst>
          </a:blip>
          <a:srcRect/>
          <a:stretch/>
        </p:blipFill>
        <p:spPr bwMode="auto">
          <a:xfrm>
            <a:off x="5511241" y="6372369"/>
            <a:ext cx="253766" cy="300228"/>
          </a:xfrm>
          <a:prstGeom prst="rect">
            <a:avLst/>
          </a:prstGeom>
          <a:noFill/>
          <a:extLst>
            <a:ext uri="{909E8E84-426E-40DD-AFC4-6F175D3DCCD1}">
              <a14:hiddenFill xmlns:a14="http://schemas.microsoft.com/office/drawing/2010/main">
                <a:solidFill>
                  <a:srgbClr val="FFFFFF"/>
                </a:solidFill>
              </a14:hiddenFill>
            </a:ext>
          </a:extLst>
        </p:spPr>
      </p:pic>
      <p:pic>
        <p:nvPicPr>
          <p:cNvPr id="4118" name="Picture 8" descr="192,832 100 Symbol Images, Stock Photos &amp; Vectors | Shutterstock">
            <a:extLst>
              <a:ext uri="{FF2B5EF4-FFF2-40B4-BE49-F238E27FC236}">
                <a16:creationId xmlns:a16="http://schemas.microsoft.com/office/drawing/2014/main" id="{FCB385B6-2815-2058-B207-94A7F5078143}"/>
              </a:ext>
            </a:extLst>
          </p:cNvPr>
          <p:cNvPicPr>
            <a:picLocks noChangeAspect="1" noChangeArrowheads="1"/>
          </p:cNvPicPr>
          <p:nvPr/>
        </p:nvPicPr>
        <p:blipFill rotWithShape="1">
          <a:blip r:embed="rId16" cstate="screen">
            <a:extLst>
              <a:ext uri="{BEBA8EAE-BF5A-486C-A8C5-ECC9F3942E4B}">
                <a14:imgProps xmlns:a14="http://schemas.microsoft.com/office/drawing/2010/main">
                  <a14:imgLayer r:embed="rId17">
                    <a14:imgEffect>
                      <a14:saturation sat="0"/>
                    </a14:imgEffect>
                  </a14:imgLayer>
                </a14:imgProps>
              </a:ext>
              <a:ext uri="{28A0092B-C50C-407E-A947-70E740481C1C}">
                <a14:useLocalDpi xmlns:a14="http://schemas.microsoft.com/office/drawing/2010/main"/>
              </a:ext>
            </a:extLst>
          </a:blip>
          <a:srcRect/>
          <a:stretch/>
        </p:blipFill>
        <p:spPr bwMode="auto">
          <a:xfrm>
            <a:off x="10083106" y="534943"/>
            <a:ext cx="529275" cy="366398"/>
          </a:xfrm>
          <a:prstGeom prst="rect">
            <a:avLst/>
          </a:prstGeom>
          <a:solidFill>
            <a:srgbClr val="00B050"/>
          </a:solidFill>
        </p:spPr>
      </p:pic>
      <p:pic>
        <p:nvPicPr>
          <p:cNvPr id="4119" name="Picture 8" descr="192,832 100 Symbol Images, Stock Photos &amp; Vectors | Shutterstock">
            <a:extLst>
              <a:ext uri="{FF2B5EF4-FFF2-40B4-BE49-F238E27FC236}">
                <a16:creationId xmlns:a16="http://schemas.microsoft.com/office/drawing/2014/main" id="{581A0918-BFB9-B90C-4530-70CC8DEF079C}"/>
              </a:ext>
            </a:extLst>
          </p:cNvPr>
          <p:cNvPicPr>
            <a:picLocks noChangeAspect="1" noChangeArrowheads="1"/>
          </p:cNvPicPr>
          <p:nvPr/>
        </p:nvPicPr>
        <p:blipFill rotWithShape="1">
          <a:blip r:embed="rId16" cstate="screen">
            <a:extLst>
              <a:ext uri="{BEBA8EAE-BF5A-486C-A8C5-ECC9F3942E4B}">
                <a14:imgProps xmlns:a14="http://schemas.microsoft.com/office/drawing/2010/main">
                  <a14:imgLayer r:embed="rId18">
                    <a14:imgEffect>
                      <a14:saturation sat="0"/>
                    </a14:imgEffect>
                  </a14:imgLayer>
                </a14:imgProps>
              </a:ext>
              <a:ext uri="{28A0092B-C50C-407E-A947-70E740481C1C}">
                <a14:useLocalDpi xmlns:a14="http://schemas.microsoft.com/office/drawing/2010/main"/>
              </a:ext>
            </a:extLst>
          </a:blip>
          <a:srcRect/>
          <a:stretch/>
        </p:blipFill>
        <p:spPr bwMode="auto">
          <a:xfrm>
            <a:off x="10123578" y="1248782"/>
            <a:ext cx="529275" cy="366398"/>
          </a:xfrm>
          <a:prstGeom prst="rect">
            <a:avLst/>
          </a:prstGeom>
          <a:noFill/>
          <a:extLst>
            <a:ext uri="{909E8E84-426E-40DD-AFC4-6F175D3DCCD1}">
              <a14:hiddenFill xmlns:a14="http://schemas.microsoft.com/office/drawing/2010/main">
                <a:solidFill>
                  <a:srgbClr val="FFFFFF"/>
                </a:solidFill>
              </a14:hiddenFill>
            </a:ext>
          </a:extLst>
        </p:spPr>
      </p:pic>
      <p:sp>
        <p:nvSpPr>
          <p:cNvPr id="4124" name="Rectangle 4123">
            <a:extLst>
              <a:ext uri="{FF2B5EF4-FFF2-40B4-BE49-F238E27FC236}">
                <a16:creationId xmlns:a16="http://schemas.microsoft.com/office/drawing/2014/main" id="{AAB048CD-7F96-76C7-5115-0FE8E3F5D774}"/>
              </a:ext>
            </a:extLst>
          </p:cNvPr>
          <p:cNvSpPr/>
          <p:nvPr/>
        </p:nvSpPr>
        <p:spPr>
          <a:xfrm>
            <a:off x="5778048" y="167890"/>
            <a:ext cx="108000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000000"/>
                </a:solidFill>
                <a:effectLst/>
                <a:uLnTx/>
                <a:uFillTx/>
                <a:latin typeface="Calibri"/>
                <a:ea typeface="+mn-ea"/>
                <a:cs typeface="+mn-cs"/>
              </a:rPr>
              <a:t>HPV</a:t>
            </a:r>
          </a:p>
        </p:txBody>
      </p:sp>
      <p:sp>
        <p:nvSpPr>
          <p:cNvPr id="4125" name="Rectangle 4124">
            <a:extLst>
              <a:ext uri="{FF2B5EF4-FFF2-40B4-BE49-F238E27FC236}">
                <a16:creationId xmlns:a16="http://schemas.microsoft.com/office/drawing/2014/main" id="{CEE64644-D5C1-D28A-2DC3-3DA5ACBC0C84}"/>
              </a:ext>
            </a:extLst>
          </p:cNvPr>
          <p:cNvSpPr/>
          <p:nvPr/>
        </p:nvSpPr>
        <p:spPr>
          <a:xfrm>
            <a:off x="7274869" y="162127"/>
            <a:ext cx="1080000" cy="180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a:ln>
                  <a:noFill/>
                </a:ln>
                <a:solidFill>
                  <a:srgbClr val="000000"/>
                </a:solidFill>
                <a:effectLst/>
                <a:uLnTx/>
                <a:uFillTx/>
                <a:latin typeface="Calibri"/>
                <a:ea typeface="+mn-ea"/>
                <a:cs typeface="+mn-cs"/>
              </a:rPr>
              <a:t>Covid </a:t>
            </a:r>
          </a:p>
        </p:txBody>
      </p:sp>
      <p:sp>
        <p:nvSpPr>
          <p:cNvPr id="4126" name="Rectangle 4125">
            <a:extLst>
              <a:ext uri="{FF2B5EF4-FFF2-40B4-BE49-F238E27FC236}">
                <a16:creationId xmlns:a16="http://schemas.microsoft.com/office/drawing/2014/main" id="{590BF24F-CA82-17E8-3F9D-37F8E04720B2}"/>
              </a:ext>
            </a:extLst>
          </p:cNvPr>
          <p:cNvSpPr/>
          <p:nvPr/>
        </p:nvSpPr>
        <p:spPr>
          <a:xfrm>
            <a:off x="8635361" y="158215"/>
            <a:ext cx="1080000" cy="180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50" b="1" i="0" u="none" strike="noStrike" kern="1200" cap="none" spc="0" normalizeH="0" baseline="0" noProof="0" dirty="0" err="1">
                <a:ln>
                  <a:noFill/>
                </a:ln>
                <a:solidFill>
                  <a:srgbClr val="FFFFFF"/>
                </a:solidFill>
                <a:effectLst/>
                <a:uLnTx/>
                <a:uFillTx/>
                <a:latin typeface="Calibri"/>
                <a:ea typeface="+mn-ea"/>
                <a:cs typeface="+mn-cs"/>
              </a:rPr>
              <a:t>Pan.Covid</a:t>
            </a:r>
            <a:endParaRPr kumimoji="0" lang="en-US" sz="1050" b="1" i="0" u="none" strike="noStrike" kern="1200" cap="none" spc="0" normalizeH="0" baseline="0" noProof="0" dirty="0">
              <a:ln>
                <a:noFill/>
              </a:ln>
              <a:solidFill>
                <a:srgbClr val="FFFFFF"/>
              </a:solidFill>
              <a:effectLst/>
              <a:uLnTx/>
              <a:uFillTx/>
              <a:latin typeface="Calibri"/>
              <a:ea typeface="+mn-ea"/>
              <a:cs typeface="+mn-cs"/>
            </a:endParaRPr>
          </a:p>
        </p:txBody>
      </p:sp>
      <p:pic>
        <p:nvPicPr>
          <p:cNvPr id="4" name="Picture 6" descr="1,013 Ongoing Icon Images, Stock Photos &amp; Vectors | Shutterstock">
            <a:extLst>
              <a:ext uri="{FF2B5EF4-FFF2-40B4-BE49-F238E27FC236}">
                <a16:creationId xmlns:a16="http://schemas.microsoft.com/office/drawing/2014/main" id="{7C3384C2-1790-E06B-D8E0-15A64326B5C1}"/>
              </a:ext>
            </a:extLst>
          </p:cNvPr>
          <p:cNvPicPr>
            <a:picLocks noChangeAspect="1" noChangeArrowheads="1"/>
          </p:cNvPicPr>
          <p:nvPr/>
        </p:nvPicPr>
        <p:blipFill rotWithShape="1">
          <a:blip r:embed="rId2" cstate="screen">
            <a:duotone>
              <a:schemeClr val="bg2">
                <a:shade val="45000"/>
                <a:satMod val="135000"/>
              </a:schemeClr>
              <a:prstClr val="white"/>
            </a:duotone>
            <a:extLst>
              <a:ext uri="{28A0092B-C50C-407E-A947-70E740481C1C}">
                <a14:useLocalDpi xmlns:a14="http://schemas.microsoft.com/office/drawing/2010/main"/>
              </a:ext>
            </a:extLst>
          </a:blip>
          <a:srcRect/>
          <a:stretch/>
        </p:blipFill>
        <p:spPr bwMode="auto">
          <a:xfrm>
            <a:off x="4321808" y="4023247"/>
            <a:ext cx="253766" cy="30022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Vecteur Stock Green Check Mark icon isolated on transparent background |  Adobe Stock">
            <a:extLst>
              <a:ext uri="{FF2B5EF4-FFF2-40B4-BE49-F238E27FC236}">
                <a16:creationId xmlns:a16="http://schemas.microsoft.com/office/drawing/2014/main" id="{594F7BB6-8CD4-FE37-6899-8296CA737796}"/>
              </a:ext>
            </a:extLst>
          </p:cNvPr>
          <p:cNvPicPr>
            <a:picLocks noChangeAspect="1" noChangeArrowheads="1"/>
          </p:cNvPicPr>
          <p:nvPr/>
        </p:nvPicPr>
        <p:blipFill>
          <a:blip r:embed="rId9" cstate="screen">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7489674" y="3456057"/>
            <a:ext cx="447638" cy="447638"/>
          </a:xfrm>
          <a:prstGeom prst="rect">
            <a:avLst/>
          </a:prstGeom>
          <a:noFill/>
          <a:extLst>
            <a:ext uri="{909E8E84-426E-40DD-AFC4-6F175D3DCCD1}">
              <a14:hiddenFill xmlns:a14="http://schemas.microsoft.com/office/drawing/2010/main">
                <a:solidFill>
                  <a:srgbClr val="FFFFFF"/>
                </a:solidFill>
              </a14:hiddenFill>
            </a:ext>
          </a:extLst>
        </p:spPr>
      </p:pic>
      <p:sp>
        <p:nvSpPr>
          <p:cNvPr id="7" name="ZoneTexte 6">
            <a:extLst>
              <a:ext uri="{FF2B5EF4-FFF2-40B4-BE49-F238E27FC236}">
                <a16:creationId xmlns:a16="http://schemas.microsoft.com/office/drawing/2014/main" id="{FC358759-0FB2-DCCF-3028-D842B2BB17FD}"/>
              </a:ext>
            </a:extLst>
          </p:cNvPr>
          <p:cNvSpPr txBox="1"/>
          <p:nvPr/>
        </p:nvSpPr>
        <p:spPr>
          <a:xfrm>
            <a:off x="7191506" y="3007245"/>
            <a:ext cx="112734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Raleway" pitchFamily="2" charset="77"/>
                <a:ea typeface="+mn-ea"/>
                <a:cs typeface="+mn-cs"/>
              </a:rPr>
              <a:t>Kick off</a:t>
            </a:r>
          </a:p>
        </p:txBody>
      </p:sp>
      <p:sp>
        <p:nvSpPr>
          <p:cNvPr id="9" name="ZoneTexte 8">
            <a:extLst>
              <a:ext uri="{FF2B5EF4-FFF2-40B4-BE49-F238E27FC236}">
                <a16:creationId xmlns:a16="http://schemas.microsoft.com/office/drawing/2014/main" id="{25CE9167-87CE-A2BA-E201-4A1E78E89D09}"/>
              </a:ext>
            </a:extLst>
          </p:cNvPr>
          <p:cNvSpPr txBox="1"/>
          <p:nvPr/>
        </p:nvSpPr>
        <p:spPr>
          <a:xfrm>
            <a:off x="5968848" y="3781305"/>
            <a:ext cx="63190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00B050"/>
                </a:solidFill>
                <a:effectLst/>
                <a:uLnTx/>
                <a:uFillTx/>
                <a:latin typeface="Calibri"/>
                <a:ea typeface="+mn-ea"/>
                <a:cs typeface="+mn-cs"/>
              </a:rPr>
              <a:t>90%</a:t>
            </a:r>
          </a:p>
        </p:txBody>
      </p:sp>
      <p:sp>
        <p:nvSpPr>
          <p:cNvPr id="3" name="ZoneTexte 2">
            <a:extLst>
              <a:ext uri="{FF2B5EF4-FFF2-40B4-BE49-F238E27FC236}">
                <a16:creationId xmlns:a16="http://schemas.microsoft.com/office/drawing/2014/main" id="{A2B32603-1748-7B07-B1C7-DA8D4768DB4A}"/>
              </a:ext>
            </a:extLst>
          </p:cNvPr>
          <p:cNvSpPr txBox="1"/>
          <p:nvPr/>
        </p:nvSpPr>
        <p:spPr>
          <a:xfrm>
            <a:off x="7741547" y="5484059"/>
            <a:ext cx="521239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A5700"/>
                </a:solidFill>
                <a:effectLst/>
                <a:uLnTx/>
                <a:uFillTx/>
                <a:latin typeface="Raleway" pitchFamily="2" charset="77"/>
                <a:ea typeface="+mn-ea"/>
                <a:cs typeface="+mn-cs"/>
              </a:rPr>
              <a:t>QA &amp; audit of critical </a:t>
            </a:r>
            <a:r>
              <a:rPr kumimoji="0" lang="en-US" sz="1600" b="1" i="0" u="sng" strike="noStrike" kern="1200" cap="none" spc="0" normalizeH="0" baseline="0" noProof="0" dirty="0">
                <a:ln>
                  <a:noFill/>
                </a:ln>
                <a:solidFill>
                  <a:srgbClr val="FA5700"/>
                </a:solidFill>
                <a:effectLst/>
                <a:uLnTx/>
                <a:uFillTx/>
                <a:latin typeface="Raleway" pitchFamily="2" charset="77"/>
                <a:ea typeface="+mn-ea"/>
                <a:cs typeface="+mn-cs"/>
              </a:rPr>
              <a:t>clinics</a:t>
            </a:r>
            <a:r>
              <a:rPr kumimoji="0" lang="en-US" sz="1600" b="1" i="0" u="none" strike="noStrike" kern="1200" cap="none" spc="0" normalizeH="0" baseline="0" noProof="0" dirty="0">
                <a:ln>
                  <a:noFill/>
                </a:ln>
                <a:solidFill>
                  <a:srgbClr val="FA5700"/>
                </a:solidFill>
                <a:effectLst/>
                <a:uLnTx/>
                <a:uFillTx/>
                <a:latin typeface="Raleway" pitchFamily="2" charset="77"/>
                <a:ea typeface="+mn-ea"/>
                <a:cs typeface="+mn-cs"/>
              </a:rPr>
              <a:t> partners</a:t>
            </a:r>
          </a:p>
        </p:txBody>
      </p:sp>
      <p:sp>
        <p:nvSpPr>
          <p:cNvPr id="11" name="Rectangle 10">
            <a:extLst>
              <a:ext uri="{FF2B5EF4-FFF2-40B4-BE49-F238E27FC236}">
                <a16:creationId xmlns:a16="http://schemas.microsoft.com/office/drawing/2014/main" id="{43858FBA-9E45-319B-7491-11560E0860A8}"/>
              </a:ext>
            </a:extLst>
          </p:cNvPr>
          <p:cNvSpPr/>
          <p:nvPr/>
        </p:nvSpPr>
        <p:spPr>
          <a:xfrm>
            <a:off x="4313367" y="160536"/>
            <a:ext cx="1080000" cy="180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b="1" dirty="0">
                <a:solidFill>
                  <a:srgbClr val="000000"/>
                </a:solidFill>
                <a:latin typeface="Calibri"/>
              </a:rPr>
              <a:t>HIV</a:t>
            </a:r>
            <a:endParaRPr kumimoji="0" lang="en-US" sz="1050" b="1" i="0" u="none" strike="noStrike" kern="1200" cap="none" spc="0" normalizeH="0" baseline="0" noProof="0" dirty="0">
              <a:ln>
                <a:noFill/>
              </a:ln>
              <a:solidFill>
                <a:srgbClr val="000000"/>
              </a:solidFill>
              <a:effectLst/>
              <a:uLnTx/>
              <a:uFillTx/>
              <a:latin typeface="Calibri"/>
              <a:ea typeface="+mn-ea"/>
              <a:cs typeface="+mn-cs"/>
            </a:endParaRPr>
          </a:p>
        </p:txBody>
      </p:sp>
      <p:pic>
        <p:nvPicPr>
          <p:cNvPr id="12" name="Picture 8" descr="192,832 100 Symbol Images, Stock Photos &amp; Vectors | Shutterstock">
            <a:extLst>
              <a:ext uri="{FF2B5EF4-FFF2-40B4-BE49-F238E27FC236}">
                <a16:creationId xmlns:a16="http://schemas.microsoft.com/office/drawing/2014/main" id="{06CB526C-F0B5-CDD6-3914-36EFC05B1EC7}"/>
              </a:ext>
            </a:extLst>
          </p:cNvPr>
          <p:cNvPicPr>
            <a:picLocks noChangeAspect="1" noChangeArrowheads="1"/>
          </p:cNvPicPr>
          <p:nvPr/>
        </p:nvPicPr>
        <p:blipFill rotWithShape="1">
          <a:blip r:embed="rId16" cstate="screen">
            <a:extLst>
              <a:ext uri="{BEBA8EAE-BF5A-486C-A8C5-ECC9F3942E4B}">
                <a14:imgProps xmlns:a14="http://schemas.microsoft.com/office/drawing/2010/main">
                  <a14:imgLayer r:embed="rId17">
                    <a14:imgEffect>
                      <a14:saturation sat="0"/>
                    </a14:imgEffect>
                  </a14:imgLayer>
                </a14:imgProps>
              </a:ext>
              <a:ext uri="{28A0092B-C50C-407E-A947-70E740481C1C}">
                <a14:useLocalDpi xmlns:a14="http://schemas.microsoft.com/office/drawing/2010/main"/>
              </a:ext>
            </a:extLst>
          </a:blip>
          <a:srcRect/>
          <a:stretch/>
        </p:blipFill>
        <p:spPr bwMode="auto">
          <a:xfrm>
            <a:off x="10108163" y="888970"/>
            <a:ext cx="529275" cy="366398"/>
          </a:xfrm>
          <a:prstGeom prst="rect">
            <a:avLst/>
          </a:prstGeom>
          <a:solidFill>
            <a:srgbClr val="00B050"/>
          </a:solidFill>
        </p:spPr>
      </p:pic>
      <p:sp>
        <p:nvSpPr>
          <p:cNvPr id="13" name="Rectangle 12">
            <a:extLst>
              <a:ext uri="{FF2B5EF4-FFF2-40B4-BE49-F238E27FC236}">
                <a16:creationId xmlns:a16="http://schemas.microsoft.com/office/drawing/2014/main" id="{69E8D692-E4DE-D9F8-71AA-8FE43934339F}"/>
              </a:ext>
            </a:extLst>
          </p:cNvPr>
          <p:cNvSpPr/>
          <p:nvPr/>
        </p:nvSpPr>
        <p:spPr>
          <a:xfrm>
            <a:off x="2315849" y="798784"/>
            <a:ext cx="7689211" cy="144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Calibri"/>
              <a:ea typeface="+mn-ea"/>
              <a:cs typeface="+mn-cs"/>
            </a:endParaRPr>
          </a:p>
        </p:txBody>
      </p:sp>
      <p:pic>
        <p:nvPicPr>
          <p:cNvPr id="14" name="Picture 4" descr="Vecteur Stock Green Check Mark icon isolated on transparent background |  Adobe Stock">
            <a:extLst>
              <a:ext uri="{FF2B5EF4-FFF2-40B4-BE49-F238E27FC236}">
                <a16:creationId xmlns:a16="http://schemas.microsoft.com/office/drawing/2014/main" id="{C71D7824-2198-EA39-B332-7A1FBEB8FDE1}"/>
              </a:ext>
            </a:extLst>
          </p:cNvPr>
          <p:cNvPicPr>
            <a:picLocks noChangeAspect="1" noChangeArrowheads="1"/>
          </p:cNvPicPr>
          <p:nvPr/>
        </p:nvPicPr>
        <p:blipFill>
          <a:blip r:embed="rId9" cstate="screen">
            <a:extLst>
              <a:ext uri="{BEBA8EAE-BF5A-486C-A8C5-ECC9F3942E4B}">
                <a14:imgProps xmlns:a14="http://schemas.microsoft.com/office/drawing/2010/main">
                  <a14:imgLayer r:embed="rId14">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3225089" y="640513"/>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Vecteur Stock Green Check Mark icon isolated on transparent background |  Adobe Stock">
            <a:extLst>
              <a:ext uri="{FF2B5EF4-FFF2-40B4-BE49-F238E27FC236}">
                <a16:creationId xmlns:a16="http://schemas.microsoft.com/office/drawing/2014/main" id="{2D972CBD-FDD8-424A-0E24-6688BFCD0F05}"/>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5589904" y="635726"/>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Vecteur Stock Green Check Mark icon isolated on transparent background |  Adobe Stock">
            <a:extLst>
              <a:ext uri="{FF2B5EF4-FFF2-40B4-BE49-F238E27FC236}">
                <a16:creationId xmlns:a16="http://schemas.microsoft.com/office/drawing/2014/main" id="{F1374A8F-7E16-76E6-4A6B-3BB86C81CC1D}"/>
              </a:ext>
            </a:extLst>
          </p:cNvPr>
          <p:cNvPicPr>
            <a:picLocks noChangeAspect="1" noChangeArrowheads="1"/>
          </p:cNvPicPr>
          <p:nvPr/>
        </p:nvPicPr>
        <p:blipFill>
          <a:blip r:embed="rId9" cstate="screen">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7399910" y="644992"/>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Vecteur Stock Green Check Mark icon isolated on transparent background |  Adobe Stock">
            <a:extLst>
              <a:ext uri="{FF2B5EF4-FFF2-40B4-BE49-F238E27FC236}">
                <a16:creationId xmlns:a16="http://schemas.microsoft.com/office/drawing/2014/main" id="{273B0697-2705-6457-7599-8752E56E6BC5}"/>
              </a:ext>
            </a:extLst>
          </p:cNvPr>
          <p:cNvPicPr>
            <a:picLocks noChangeAspect="1" noChangeArrowheads="1"/>
          </p:cNvPicPr>
          <p:nvPr/>
        </p:nvPicPr>
        <p:blipFill>
          <a:blip r:embed="rId9" cstate="screen">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9150755" y="640513"/>
            <a:ext cx="447638" cy="447638"/>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a:extLst>
              <a:ext uri="{FF2B5EF4-FFF2-40B4-BE49-F238E27FC236}">
                <a16:creationId xmlns:a16="http://schemas.microsoft.com/office/drawing/2014/main" id="{903E720B-7C73-5BC8-72D2-CAC37B45A17B}"/>
              </a:ext>
            </a:extLst>
          </p:cNvPr>
          <p:cNvSpPr/>
          <p:nvPr/>
        </p:nvSpPr>
        <p:spPr>
          <a:xfrm>
            <a:off x="2315848" y="2097810"/>
            <a:ext cx="7689211" cy="144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pic>
        <p:nvPicPr>
          <p:cNvPr id="19" name="Picture 4" descr="Vecteur Stock Green Check Mark icon isolated on transparent background |  Adobe Stock">
            <a:extLst>
              <a:ext uri="{FF2B5EF4-FFF2-40B4-BE49-F238E27FC236}">
                <a16:creationId xmlns:a16="http://schemas.microsoft.com/office/drawing/2014/main" id="{03D4BEF1-4DEC-FB4D-2C1D-6A43D3651B59}"/>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2876045" y="1918867"/>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Vecteur Stock Green Check Mark icon isolated on transparent background |  Adobe Stock">
            <a:extLst>
              <a:ext uri="{FF2B5EF4-FFF2-40B4-BE49-F238E27FC236}">
                <a16:creationId xmlns:a16="http://schemas.microsoft.com/office/drawing/2014/main" id="{77E77E7A-B2B2-3267-41C8-5F0411D6E710}"/>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5642788" y="1956688"/>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Vecteur Stock Green Check Mark icon isolated on transparent background |  Adobe Stock">
            <a:extLst>
              <a:ext uri="{FF2B5EF4-FFF2-40B4-BE49-F238E27FC236}">
                <a16:creationId xmlns:a16="http://schemas.microsoft.com/office/drawing/2014/main" id="{62AF88AE-845F-C513-81AD-7F40186678AC}"/>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7372041" y="1884943"/>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Vecteur Stock Green Check Mark icon isolated on transparent background |  Adobe Stock">
            <a:extLst>
              <a:ext uri="{FF2B5EF4-FFF2-40B4-BE49-F238E27FC236}">
                <a16:creationId xmlns:a16="http://schemas.microsoft.com/office/drawing/2014/main" id="{D8D7B6DE-BBDF-A0E5-4871-08E8B8257D29}"/>
              </a:ext>
            </a:extLst>
          </p:cNvPr>
          <p:cNvPicPr>
            <a:picLocks noChangeAspect="1" noChangeArrowheads="1"/>
          </p:cNvPicPr>
          <p:nvPr/>
        </p:nvPicPr>
        <p:blipFill>
          <a:blip r:embed="rId9" cstate="screen">
            <a:extLst>
              <a:ext uri="{BEBA8EAE-BF5A-486C-A8C5-ECC9F3942E4B}">
                <a14:imgProps xmlns:a14="http://schemas.microsoft.com/office/drawing/2010/main">
                  <a14:imgLayer r:embed="rId15">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9173615" y="1884422"/>
            <a:ext cx="447638" cy="447638"/>
          </a:xfrm>
          <a:prstGeom prst="rect">
            <a:avLst/>
          </a:prstGeom>
          <a:noFill/>
          <a:extLst>
            <a:ext uri="{909E8E84-426E-40DD-AFC4-6F175D3DCCD1}">
              <a14:hiddenFill xmlns:a14="http://schemas.microsoft.com/office/drawing/2010/main">
                <a:solidFill>
                  <a:srgbClr val="FFFFFF"/>
                </a:solidFill>
              </a14:hiddenFill>
            </a:ext>
          </a:extLst>
        </p:spPr>
      </p:pic>
      <p:sp>
        <p:nvSpPr>
          <p:cNvPr id="24" name="ZoneTexte 23">
            <a:extLst>
              <a:ext uri="{FF2B5EF4-FFF2-40B4-BE49-F238E27FC236}">
                <a16:creationId xmlns:a16="http://schemas.microsoft.com/office/drawing/2014/main" id="{87924D88-F00A-1DEC-78C7-427C4F655704}"/>
              </a:ext>
            </a:extLst>
          </p:cNvPr>
          <p:cNvSpPr txBox="1"/>
          <p:nvPr/>
        </p:nvSpPr>
        <p:spPr>
          <a:xfrm>
            <a:off x="9429078" y="3020170"/>
            <a:ext cx="144148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FA5700"/>
                </a:solidFill>
                <a:effectLst/>
                <a:uLnTx/>
                <a:uFillTx/>
                <a:latin typeface="Raleway" pitchFamily="2" charset="77"/>
                <a:ea typeface="+mn-ea"/>
                <a:cs typeface="+mn-cs"/>
              </a:rPr>
              <a:t>Interim results</a:t>
            </a:r>
          </a:p>
        </p:txBody>
      </p:sp>
      <p:sp>
        <p:nvSpPr>
          <p:cNvPr id="25" name="Rectangle 24">
            <a:extLst>
              <a:ext uri="{FF2B5EF4-FFF2-40B4-BE49-F238E27FC236}">
                <a16:creationId xmlns:a16="http://schemas.microsoft.com/office/drawing/2014/main" id="{D9DB215E-C341-4C10-4C44-352667381813}"/>
              </a:ext>
            </a:extLst>
          </p:cNvPr>
          <p:cNvSpPr/>
          <p:nvPr/>
        </p:nvSpPr>
        <p:spPr>
          <a:xfrm>
            <a:off x="2304727" y="4582298"/>
            <a:ext cx="7776000" cy="144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sp>
        <p:nvSpPr>
          <p:cNvPr id="26" name="Rectangle 25">
            <a:extLst>
              <a:ext uri="{FF2B5EF4-FFF2-40B4-BE49-F238E27FC236}">
                <a16:creationId xmlns:a16="http://schemas.microsoft.com/office/drawing/2014/main" id="{99ABA4AC-AC93-8D19-7599-FE9FDD50856C}"/>
              </a:ext>
            </a:extLst>
          </p:cNvPr>
          <p:cNvSpPr/>
          <p:nvPr/>
        </p:nvSpPr>
        <p:spPr>
          <a:xfrm>
            <a:off x="2300605" y="3370368"/>
            <a:ext cx="7740000" cy="144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a:ea typeface="+mn-ea"/>
              <a:cs typeface="+mn-cs"/>
            </a:endParaRPr>
          </a:p>
        </p:txBody>
      </p:sp>
      <p:pic>
        <p:nvPicPr>
          <p:cNvPr id="27" name="Picture 4" descr="Vecteur Stock Green Check Mark icon isolated on transparent background |  Adobe Stock">
            <a:extLst>
              <a:ext uri="{FF2B5EF4-FFF2-40B4-BE49-F238E27FC236}">
                <a16:creationId xmlns:a16="http://schemas.microsoft.com/office/drawing/2014/main" id="{AD8C2CCC-EC7A-B1BD-E2C7-92DE38D40AAA}"/>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2654282" y="3156867"/>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Vecteur Stock Green Check Mark icon isolated on transparent background |  Adobe Stock">
            <a:extLst>
              <a:ext uri="{FF2B5EF4-FFF2-40B4-BE49-F238E27FC236}">
                <a16:creationId xmlns:a16="http://schemas.microsoft.com/office/drawing/2014/main" id="{232D80F0-242A-2CE3-CA5F-D3DC58C39F3C}"/>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4265997" y="3180236"/>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Vecteur Stock Green Check Mark icon isolated on transparent background |  Adobe Stock">
            <a:extLst>
              <a:ext uri="{FF2B5EF4-FFF2-40B4-BE49-F238E27FC236}">
                <a16:creationId xmlns:a16="http://schemas.microsoft.com/office/drawing/2014/main" id="{BF645019-5595-88A5-5071-1E8B120549ED}"/>
              </a:ext>
            </a:extLst>
          </p:cNvPr>
          <p:cNvPicPr>
            <a:picLocks noChangeAspect="1" noChangeArrowheads="1"/>
          </p:cNvPicPr>
          <p:nvPr/>
        </p:nvPicPr>
        <p:blipFill>
          <a:blip r:embed="rId9" cstate="screen">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6047998" y="3174939"/>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Vecteur Stock Green Check Mark icon isolated on transparent background |  Adobe Stock">
            <a:extLst>
              <a:ext uri="{FF2B5EF4-FFF2-40B4-BE49-F238E27FC236}">
                <a16:creationId xmlns:a16="http://schemas.microsoft.com/office/drawing/2014/main" id="{E52DE63E-8F52-9882-3CAC-C85078B1F8AC}"/>
              </a:ext>
            </a:extLst>
          </p:cNvPr>
          <p:cNvPicPr>
            <a:picLocks noChangeAspect="1" noChangeArrowheads="1"/>
          </p:cNvPicPr>
          <p:nvPr/>
        </p:nvPicPr>
        <p:blipFill>
          <a:blip r:embed="rId9" cstate="screen">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7504914" y="3185547"/>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4" descr="Vecteur Stock Green Check Mark icon isolated on transparent background |  Adobe Stock">
            <a:extLst>
              <a:ext uri="{FF2B5EF4-FFF2-40B4-BE49-F238E27FC236}">
                <a16:creationId xmlns:a16="http://schemas.microsoft.com/office/drawing/2014/main" id="{76EFB723-9499-A3C2-B2B2-BEC5362FBBCC}"/>
              </a:ext>
            </a:extLst>
          </p:cNvPr>
          <p:cNvPicPr>
            <a:picLocks noChangeAspect="1" noChangeArrowheads="1"/>
          </p:cNvPicPr>
          <p:nvPr/>
        </p:nvPicPr>
        <p:blipFill>
          <a:blip r:embed="rId9" cstate="screen">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8375849" y="3226713"/>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4" descr="Vecteur Stock Green Check Mark icon isolated on transparent background |  Adobe Stock">
            <a:extLst>
              <a:ext uri="{FF2B5EF4-FFF2-40B4-BE49-F238E27FC236}">
                <a16:creationId xmlns:a16="http://schemas.microsoft.com/office/drawing/2014/main" id="{0186590B-5D96-188F-2064-68EBEF76B4E5}"/>
              </a:ext>
            </a:extLst>
          </p:cNvPr>
          <p:cNvPicPr>
            <a:picLocks noChangeAspect="1" noChangeArrowheads="1"/>
          </p:cNvPicPr>
          <p:nvPr/>
        </p:nvPicPr>
        <p:blipFill>
          <a:blip r:embed="rId9" cstate="screen">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9064514" y="3195927"/>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Vecteur Stock Green Check Mark icon isolated on transparent background |  Adobe Stock">
            <a:extLst>
              <a:ext uri="{FF2B5EF4-FFF2-40B4-BE49-F238E27FC236}">
                <a16:creationId xmlns:a16="http://schemas.microsoft.com/office/drawing/2014/main" id="{87D0E9DE-DE4B-5C85-9F23-5C74E0E5124A}"/>
              </a:ext>
            </a:extLst>
          </p:cNvPr>
          <p:cNvPicPr>
            <a:picLocks noChangeAspect="1" noChangeArrowheads="1"/>
          </p:cNvPicPr>
          <p:nvPr/>
        </p:nvPicPr>
        <p:blipFill>
          <a:blip r:embed="rId9" cstate="screen">
            <a:extLst>
              <a:ext uri="{BEBA8EAE-BF5A-486C-A8C5-ECC9F3942E4B}">
                <a14:imgProps xmlns:a14="http://schemas.microsoft.com/office/drawing/2010/main">
                  <a14:imgLayer r:embed="rId10">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9833605" y="3199965"/>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Vecteur Stock Green Check Mark icon isolated on transparent background |  Adobe Stock">
            <a:extLst>
              <a:ext uri="{FF2B5EF4-FFF2-40B4-BE49-F238E27FC236}">
                <a16:creationId xmlns:a16="http://schemas.microsoft.com/office/drawing/2014/main" id="{09103811-5ED8-5767-6CDB-6ADEA9DF18AB}"/>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3001270" y="4400733"/>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4" descr="Vecteur Stock Green Check Mark icon isolated on transparent background |  Adobe Stock">
            <a:extLst>
              <a:ext uri="{FF2B5EF4-FFF2-40B4-BE49-F238E27FC236}">
                <a16:creationId xmlns:a16="http://schemas.microsoft.com/office/drawing/2014/main" id="{2365E000-AF3C-FAAC-29AD-2138206F0590}"/>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5328704" y="4393256"/>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Vecteur Stock Green Check Mark icon isolated on transparent background |  Adobe Stock">
            <a:extLst>
              <a:ext uri="{FF2B5EF4-FFF2-40B4-BE49-F238E27FC236}">
                <a16:creationId xmlns:a16="http://schemas.microsoft.com/office/drawing/2014/main" id="{93DDEA20-49B5-910A-990C-A7B1A3A2AAF6}"/>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7169783" y="4386610"/>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descr="Vecteur Stock Green Check Mark icon isolated on transparent background |  Adobe Stock">
            <a:extLst>
              <a:ext uri="{FF2B5EF4-FFF2-40B4-BE49-F238E27FC236}">
                <a16:creationId xmlns:a16="http://schemas.microsoft.com/office/drawing/2014/main" id="{E0458AEF-8EED-A0D7-44A1-AAE6357A49EF}"/>
              </a:ext>
            </a:extLst>
          </p:cNvPr>
          <p:cNvPicPr>
            <a:picLocks noChangeAspect="1" noChangeArrowheads="1"/>
          </p:cNvPicPr>
          <p:nvPr/>
        </p:nvPicPr>
        <p:blipFill>
          <a:blip r:embed="rId9" cstate="screen">
            <a:extLst>
              <a:ext uri="{BEBA8EAE-BF5A-486C-A8C5-ECC9F3942E4B}">
                <a14:imgProps xmlns:a14="http://schemas.microsoft.com/office/drawing/2010/main">
                  <a14:imgLayer r:embed="rId12">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9270428" y="4413757"/>
            <a:ext cx="447638" cy="447638"/>
          </a:xfrm>
          <a:prstGeom prst="rect">
            <a:avLst/>
          </a:prstGeom>
          <a:noFill/>
          <a:extLst>
            <a:ext uri="{909E8E84-426E-40DD-AFC4-6F175D3DCCD1}">
              <a14:hiddenFill xmlns:a14="http://schemas.microsoft.com/office/drawing/2010/main">
                <a:solidFill>
                  <a:srgbClr val="FFFFFF"/>
                </a:solidFill>
              </a14:hiddenFill>
            </a:ext>
          </a:extLst>
        </p:spPr>
      </p:pic>
      <p:sp>
        <p:nvSpPr>
          <p:cNvPr id="39" name="Rectangle 38">
            <a:extLst>
              <a:ext uri="{FF2B5EF4-FFF2-40B4-BE49-F238E27FC236}">
                <a16:creationId xmlns:a16="http://schemas.microsoft.com/office/drawing/2014/main" id="{DD14E774-98B9-CCD2-E9F4-F458DFB852E3}"/>
              </a:ext>
            </a:extLst>
          </p:cNvPr>
          <p:cNvSpPr/>
          <p:nvPr/>
        </p:nvSpPr>
        <p:spPr>
          <a:xfrm>
            <a:off x="2294473" y="5787226"/>
            <a:ext cx="7272000" cy="14318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93A3">
                  <a:lumMod val="75000"/>
                </a:srgbClr>
              </a:solidFill>
              <a:effectLst/>
              <a:uLnTx/>
              <a:uFillTx/>
              <a:latin typeface="Calibri"/>
              <a:ea typeface="+mn-ea"/>
              <a:cs typeface="+mn-cs"/>
            </a:endParaRPr>
          </a:p>
        </p:txBody>
      </p:sp>
      <p:pic>
        <p:nvPicPr>
          <p:cNvPr id="40" name="Picture 8" descr="192,832 100 Symbol Images, Stock Photos &amp; Vectors | Shutterstock">
            <a:extLst>
              <a:ext uri="{FF2B5EF4-FFF2-40B4-BE49-F238E27FC236}">
                <a16:creationId xmlns:a16="http://schemas.microsoft.com/office/drawing/2014/main" id="{0F6966F8-B0B9-7527-64BA-11A1E05C6197}"/>
              </a:ext>
            </a:extLst>
          </p:cNvPr>
          <p:cNvPicPr>
            <a:picLocks noChangeAspect="1" noChangeArrowheads="1"/>
          </p:cNvPicPr>
          <p:nvPr/>
        </p:nvPicPr>
        <p:blipFill rotWithShape="1">
          <a:blip r:embed="rId16" cstate="screen">
            <a:extLst>
              <a:ext uri="{BEBA8EAE-BF5A-486C-A8C5-ECC9F3942E4B}">
                <a14:imgProps xmlns:a14="http://schemas.microsoft.com/office/drawing/2010/main">
                  <a14:imgLayer r:embed="rId17">
                    <a14:imgEffect>
                      <a14:saturation sat="0"/>
                    </a14:imgEffect>
                  </a14:imgLayer>
                </a14:imgProps>
              </a:ext>
              <a:ext uri="{28A0092B-C50C-407E-A947-70E740481C1C}">
                <a14:useLocalDpi xmlns:a14="http://schemas.microsoft.com/office/drawing/2010/main"/>
              </a:ext>
            </a:extLst>
          </a:blip>
          <a:srcRect/>
          <a:stretch/>
        </p:blipFill>
        <p:spPr bwMode="auto">
          <a:xfrm>
            <a:off x="10123281" y="1808810"/>
            <a:ext cx="529275" cy="366398"/>
          </a:xfrm>
          <a:prstGeom prst="rect">
            <a:avLst/>
          </a:prstGeom>
          <a:solidFill>
            <a:srgbClr val="00B050"/>
          </a:solidFill>
        </p:spPr>
      </p:pic>
      <p:pic>
        <p:nvPicPr>
          <p:cNvPr id="41" name="Picture 8" descr="192,832 100 Symbol Images, Stock Photos &amp; Vectors | Shutterstock">
            <a:extLst>
              <a:ext uri="{FF2B5EF4-FFF2-40B4-BE49-F238E27FC236}">
                <a16:creationId xmlns:a16="http://schemas.microsoft.com/office/drawing/2014/main" id="{679CDADD-5180-1522-AECD-39B7D8E1A347}"/>
              </a:ext>
            </a:extLst>
          </p:cNvPr>
          <p:cNvPicPr>
            <a:picLocks noChangeAspect="1" noChangeArrowheads="1"/>
          </p:cNvPicPr>
          <p:nvPr/>
        </p:nvPicPr>
        <p:blipFill rotWithShape="1">
          <a:blip r:embed="rId16" cstate="screen">
            <a:extLst>
              <a:ext uri="{BEBA8EAE-BF5A-486C-A8C5-ECC9F3942E4B}">
                <a14:imgProps xmlns:a14="http://schemas.microsoft.com/office/drawing/2010/main">
                  <a14:imgLayer r:embed="rId18">
                    <a14:imgEffect>
                      <a14:saturation sat="0"/>
                    </a14:imgEffect>
                  </a14:imgLayer>
                </a14:imgProps>
              </a:ext>
              <a:ext uri="{28A0092B-C50C-407E-A947-70E740481C1C}">
                <a14:useLocalDpi xmlns:a14="http://schemas.microsoft.com/office/drawing/2010/main"/>
              </a:ext>
            </a:extLst>
          </a:blip>
          <a:srcRect/>
          <a:stretch/>
        </p:blipFill>
        <p:spPr bwMode="auto">
          <a:xfrm>
            <a:off x="10163753" y="2522649"/>
            <a:ext cx="529275" cy="366398"/>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8" descr="192,832 100 Symbol Images, Stock Photos &amp; Vectors | Shutterstock">
            <a:extLst>
              <a:ext uri="{FF2B5EF4-FFF2-40B4-BE49-F238E27FC236}">
                <a16:creationId xmlns:a16="http://schemas.microsoft.com/office/drawing/2014/main" id="{DF757EFD-54FC-C0FA-DF4C-D6D42DDFE6B2}"/>
              </a:ext>
            </a:extLst>
          </p:cNvPr>
          <p:cNvPicPr>
            <a:picLocks noChangeAspect="1" noChangeArrowheads="1"/>
          </p:cNvPicPr>
          <p:nvPr/>
        </p:nvPicPr>
        <p:blipFill rotWithShape="1">
          <a:blip r:embed="rId16" cstate="screen">
            <a:extLst>
              <a:ext uri="{BEBA8EAE-BF5A-486C-A8C5-ECC9F3942E4B}">
                <a14:imgProps xmlns:a14="http://schemas.microsoft.com/office/drawing/2010/main">
                  <a14:imgLayer r:embed="rId17">
                    <a14:imgEffect>
                      <a14:saturation sat="0"/>
                    </a14:imgEffect>
                  </a14:imgLayer>
                </a14:imgProps>
              </a:ext>
              <a:ext uri="{28A0092B-C50C-407E-A947-70E740481C1C}">
                <a14:useLocalDpi xmlns:a14="http://schemas.microsoft.com/office/drawing/2010/main"/>
              </a:ext>
            </a:extLst>
          </a:blip>
          <a:srcRect/>
          <a:stretch/>
        </p:blipFill>
        <p:spPr bwMode="auto">
          <a:xfrm>
            <a:off x="10148338" y="2162837"/>
            <a:ext cx="529275" cy="366398"/>
          </a:xfrm>
          <a:prstGeom prst="rect">
            <a:avLst/>
          </a:prstGeom>
          <a:solidFill>
            <a:srgbClr val="00B050"/>
          </a:solidFill>
        </p:spPr>
      </p:pic>
      <p:pic>
        <p:nvPicPr>
          <p:cNvPr id="43" name="Picture 8" descr="192,832 100 Symbol Images, Stock Photos &amp; Vectors | Shutterstock">
            <a:extLst>
              <a:ext uri="{FF2B5EF4-FFF2-40B4-BE49-F238E27FC236}">
                <a16:creationId xmlns:a16="http://schemas.microsoft.com/office/drawing/2014/main" id="{36353429-93F2-52D7-8801-9F40238D71E5}"/>
              </a:ext>
            </a:extLst>
          </p:cNvPr>
          <p:cNvPicPr>
            <a:picLocks noChangeAspect="1" noChangeArrowheads="1"/>
          </p:cNvPicPr>
          <p:nvPr/>
        </p:nvPicPr>
        <p:blipFill rotWithShape="1">
          <a:blip r:embed="rId16" cstate="screen">
            <a:extLst>
              <a:ext uri="{BEBA8EAE-BF5A-486C-A8C5-ECC9F3942E4B}">
                <a14:imgProps xmlns:a14="http://schemas.microsoft.com/office/drawing/2010/main">
                  <a14:imgLayer r:embed="rId17">
                    <a14:imgEffect>
                      <a14:saturation sat="0"/>
                    </a14:imgEffect>
                  </a14:imgLayer>
                </a14:imgProps>
              </a:ext>
              <a:ext uri="{28A0092B-C50C-407E-A947-70E740481C1C}">
                <a14:useLocalDpi xmlns:a14="http://schemas.microsoft.com/office/drawing/2010/main"/>
              </a:ext>
            </a:extLst>
          </a:blip>
          <a:srcRect/>
          <a:stretch/>
        </p:blipFill>
        <p:spPr bwMode="auto">
          <a:xfrm>
            <a:off x="10215268" y="4419782"/>
            <a:ext cx="529275" cy="366398"/>
          </a:xfrm>
          <a:prstGeom prst="rect">
            <a:avLst/>
          </a:prstGeom>
          <a:solidFill>
            <a:srgbClr val="00B050"/>
          </a:solidFill>
        </p:spPr>
      </p:pic>
      <p:pic>
        <p:nvPicPr>
          <p:cNvPr id="23" name="Picture 4" descr="Vecteur Stock Green Check Mark icon isolated on transparent background |  Adobe Stock">
            <a:extLst>
              <a:ext uri="{FF2B5EF4-FFF2-40B4-BE49-F238E27FC236}">
                <a16:creationId xmlns:a16="http://schemas.microsoft.com/office/drawing/2014/main" id="{B8BDA0EA-15F3-F70F-1F0F-27C509FF3041}"/>
              </a:ext>
            </a:extLst>
          </p:cNvPr>
          <p:cNvPicPr>
            <a:picLocks noChangeAspect="1" noChangeArrowheads="1"/>
          </p:cNvPicPr>
          <p:nvPr/>
        </p:nvPicPr>
        <p:blipFill>
          <a:blip r:embed="rId9" cstate="screen">
            <a:extLst>
              <a:ext uri="{BEBA8EAE-BF5A-486C-A8C5-ECC9F3942E4B}">
                <a14:imgProps xmlns:a14="http://schemas.microsoft.com/office/drawing/2010/main">
                  <a14:imgLayer r:embed="rId11">
                    <a14:imgEffect>
                      <a14:backgroundRemoval t="10000" b="90000" l="10000" r="90000"/>
                    </a14:imgEffect>
                  </a14:imgLayer>
                </a14:imgProps>
              </a:ext>
              <a:ext uri="{28A0092B-C50C-407E-A947-70E740481C1C}">
                <a14:useLocalDpi xmlns:a14="http://schemas.microsoft.com/office/drawing/2010/main"/>
              </a:ext>
            </a:extLst>
          </a:blip>
          <a:srcRect/>
          <a:stretch>
            <a:fillRect/>
          </a:stretch>
        </p:blipFill>
        <p:spPr bwMode="auto">
          <a:xfrm>
            <a:off x="5455631" y="5589910"/>
            <a:ext cx="447638" cy="447638"/>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6" descr="1,013 Ongoing Icon Images, Stock Photos &amp; Vectors | Shutterstock">
            <a:extLst>
              <a:ext uri="{FF2B5EF4-FFF2-40B4-BE49-F238E27FC236}">
                <a16:creationId xmlns:a16="http://schemas.microsoft.com/office/drawing/2014/main" id="{9CF85343-9137-5AD8-5A63-B3F48F05B918}"/>
              </a:ext>
            </a:extLst>
          </p:cNvPr>
          <p:cNvPicPr>
            <a:picLocks noChangeAspect="1" noChangeArrowheads="1"/>
          </p:cNvPicPr>
          <p:nvPr/>
        </p:nvPicPr>
        <p:blipFill rotWithShape="1">
          <a:blip r:embed="rId2" cstate="screen">
            <a:duotone>
              <a:schemeClr val="bg2">
                <a:shade val="45000"/>
                <a:satMod val="135000"/>
              </a:schemeClr>
              <a:prstClr val="white"/>
            </a:duotone>
            <a:extLst>
              <a:ext uri="{28A0092B-C50C-407E-A947-70E740481C1C}">
                <a14:useLocalDpi xmlns:a14="http://schemas.microsoft.com/office/drawing/2010/main"/>
              </a:ext>
            </a:extLst>
          </a:blip>
          <a:srcRect/>
          <a:stretch/>
        </p:blipFill>
        <p:spPr bwMode="auto">
          <a:xfrm>
            <a:off x="9573541" y="5803748"/>
            <a:ext cx="439137" cy="5195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41098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57E8DC5E-81B8-E32F-0255-653D24A6316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87488" y="548680"/>
            <a:ext cx="9145016" cy="6095173"/>
          </a:xfrm>
          <a:prstGeom prst="rect">
            <a:avLst/>
          </a:prstGeom>
        </p:spPr>
      </p:pic>
    </p:spTree>
    <p:extLst>
      <p:ext uri="{BB962C8B-B14F-4D97-AF65-F5344CB8AC3E}">
        <p14:creationId xmlns:p14="http://schemas.microsoft.com/office/powerpoint/2010/main" val="981428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3EBEFADB-0F68-EDB1-303E-87B40D4518F4}"/>
              </a:ext>
            </a:extLst>
          </p:cNvPr>
          <p:cNvPicPr>
            <a:picLocks noChangeAspect="1"/>
          </p:cNvPicPr>
          <p:nvPr/>
        </p:nvPicPr>
        <p:blipFill>
          <a:blip r:embed="rId2"/>
          <a:stretch>
            <a:fillRect/>
          </a:stretch>
        </p:blipFill>
        <p:spPr>
          <a:xfrm>
            <a:off x="479376" y="490364"/>
            <a:ext cx="10448484" cy="5877272"/>
          </a:xfrm>
          <a:prstGeom prst="rect">
            <a:avLst/>
          </a:prstGeom>
        </p:spPr>
      </p:pic>
    </p:spTree>
    <p:extLst>
      <p:ext uri="{BB962C8B-B14F-4D97-AF65-F5344CB8AC3E}">
        <p14:creationId xmlns:p14="http://schemas.microsoft.com/office/powerpoint/2010/main" val="1584461344"/>
      </p:ext>
    </p:extLst>
  </p:cSld>
  <p:clrMapOvr>
    <a:masterClrMapping/>
  </p:clrMapOvr>
</p:sld>
</file>

<file path=ppt/theme/theme1.xml><?xml version="1.0" encoding="utf-8"?>
<a:theme xmlns:a="http://schemas.openxmlformats.org/drawingml/2006/main" name="Thème Office">
  <a:themeElements>
    <a:clrScheme name="FA5700">
      <a:dk1>
        <a:srgbClr val="000000"/>
      </a:dk1>
      <a:lt1>
        <a:srgbClr val="FFFFFF"/>
      </a:lt1>
      <a:dk2>
        <a:srgbClr val="000000"/>
      </a:dk2>
      <a:lt2>
        <a:srgbClr val="F2EFED"/>
      </a:lt2>
      <a:accent1>
        <a:srgbClr val="F2EFED"/>
      </a:accent1>
      <a:accent2>
        <a:srgbClr val="FA5700"/>
      </a:accent2>
      <a:accent3>
        <a:srgbClr val="FF93A3"/>
      </a:accent3>
      <a:accent4>
        <a:srgbClr val="F2EFED"/>
      </a:accent4>
      <a:accent5>
        <a:srgbClr val="FA5700"/>
      </a:accent5>
      <a:accent6>
        <a:srgbClr val="FF93A3"/>
      </a:accent6>
      <a:hlink>
        <a:srgbClr val="FA5700"/>
      </a:hlink>
      <a:folHlink>
        <a:srgbClr val="FF93A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18114</TotalTime>
  <Words>681</Words>
  <Application>Microsoft Macintosh PowerPoint</Application>
  <PresentationFormat>Grand écran</PresentationFormat>
  <Paragraphs>99</Paragraphs>
  <Slides>7</Slides>
  <Notes>3</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7</vt:i4>
      </vt:variant>
    </vt:vector>
  </HeadingPairs>
  <TitlesOfParts>
    <vt:vector size="14" baseType="lpstr">
      <vt:lpstr>Arial</vt:lpstr>
      <vt:lpstr>Calibri</vt:lpstr>
      <vt:lpstr>DM Sans Medium</vt:lpstr>
      <vt:lpstr>Raleway</vt:lpstr>
      <vt:lpstr>Raleway Medium</vt:lpstr>
      <vt:lpstr>Wingdings</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Nelly Kernevez</dc:creator>
  <cp:lastModifiedBy>Corinne Margot</cp:lastModifiedBy>
  <cp:revision>534</cp:revision>
  <cp:lastPrinted>2021-03-04T17:21:25Z</cp:lastPrinted>
  <dcterms:created xsi:type="dcterms:W3CDTF">2021-03-04T16:10:24Z</dcterms:created>
  <dcterms:modified xsi:type="dcterms:W3CDTF">2023-05-30T09:19:27Z</dcterms:modified>
</cp:coreProperties>
</file>